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2"/>
    <p:sldMasterId id="2147483814" r:id="rId3"/>
  </p:sldMasterIdLst>
  <p:notesMasterIdLst>
    <p:notesMasterId r:id="rId91"/>
  </p:notesMasterIdLst>
  <p:handoutMasterIdLst>
    <p:handoutMasterId r:id="rId92"/>
  </p:handoutMasterIdLst>
  <p:sldIdLst>
    <p:sldId id="256" r:id="rId4"/>
    <p:sldId id="390" r:id="rId5"/>
    <p:sldId id="391" r:id="rId6"/>
    <p:sldId id="392" r:id="rId7"/>
    <p:sldId id="393" r:id="rId8"/>
    <p:sldId id="444" r:id="rId9"/>
    <p:sldId id="438" r:id="rId10"/>
    <p:sldId id="445" r:id="rId11"/>
    <p:sldId id="439" r:id="rId12"/>
    <p:sldId id="440" r:id="rId13"/>
    <p:sldId id="441" r:id="rId14"/>
    <p:sldId id="442" r:id="rId15"/>
    <p:sldId id="395" r:id="rId16"/>
    <p:sldId id="394" r:id="rId17"/>
    <p:sldId id="396" r:id="rId18"/>
    <p:sldId id="397" r:id="rId19"/>
    <p:sldId id="398" r:id="rId20"/>
    <p:sldId id="399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70" r:id="rId56"/>
    <p:sldId id="468" r:id="rId57"/>
    <p:sldId id="469" r:id="rId58"/>
    <p:sldId id="467" r:id="rId59"/>
    <p:sldId id="466" r:id="rId60"/>
    <p:sldId id="465" r:id="rId61"/>
    <p:sldId id="464" r:id="rId62"/>
    <p:sldId id="463" r:id="rId63"/>
    <p:sldId id="462" r:id="rId64"/>
    <p:sldId id="461" r:id="rId65"/>
    <p:sldId id="460" r:id="rId66"/>
    <p:sldId id="459" r:id="rId67"/>
    <p:sldId id="458" r:id="rId68"/>
    <p:sldId id="471" r:id="rId69"/>
    <p:sldId id="472" r:id="rId70"/>
    <p:sldId id="473" r:id="rId71"/>
    <p:sldId id="474" r:id="rId72"/>
    <p:sldId id="475" r:id="rId73"/>
    <p:sldId id="476" r:id="rId74"/>
    <p:sldId id="477" r:id="rId75"/>
    <p:sldId id="436" r:id="rId76"/>
    <p:sldId id="447" r:id="rId77"/>
    <p:sldId id="448" r:id="rId78"/>
    <p:sldId id="449" r:id="rId79"/>
    <p:sldId id="450" r:id="rId80"/>
    <p:sldId id="451" r:id="rId81"/>
    <p:sldId id="456" r:id="rId82"/>
    <p:sldId id="455" r:id="rId83"/>
    <p:sldId id="454" r:id="rId84"/>
    <p:sldId id="453" r:id="rId85"/>
    <p:sldId id="452" r:id="rId86"/>
    <p:sldId id="446" r:id="rId87"/>
    <p:sldId id="478" r:id="rId88"/>
    <p:sldId id="270" r:id="rId89"/>
    <p:sldId id="457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20"/>
    <a:srgbClr val="0033A0"/>
    <a:srgbClr val="0035A5"/>
    <a:srgbClr val="F4633A"/>
    <a:srgbClr val="FF8F1C"/>
    <a:srgbClr val="840B55"/>
    <a:srgbClr val="C800A1"/>
    <a:srgbClr val="3C1053"/>
    <a:srgbClr val="5C068C"/>
    <a:srgbClr val="5C3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4" autoAdjust="0"/>
    <p:restoredTop sz="86131" autoAdjust="0"/>
  </p:normalViewPr>
  <p:slideViewPr>
    <p:cSldViewPr snapToGrid="0">
      <p:cViewPr varScale="1">
        <p:scale>
          <a:sx n="97" d="100"/>
          <a:sy n="97" d="100"/>
        </p:scale>
        <p:origin x="636" y="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09"/>
    </p:cViewPr>
  </p:sorterViewPr>
  <p:notesViewPr>
    <p:cSldViewPr snapToGrid="0">
      <p:cViewPr varScale="1">
        <p:scale>
          <a:sx n="124" d="100"/>
          <a:sy n="124" d="100"/>
        </p:scale>
        <p:origin x="44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99A69-9E3B-7C4C-9E3F-523F007A72CB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6E04-3A2F-4B48-A297-666578EDF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27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2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17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0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divided into few smaller chunks. </a:t>
            </a:r>
          </a:p>
          <a:p>
            <a:r>
              <a:rPr lang="en-US" dirty="0"/>
              <a:t>First we will establish the need of a versioning system and tools and the problem it solves</a:t>
            </a:r>
          </a:p>
          <a:p>
            <a:r>
              <a:rPr lang="en-US" dirty="0"/>
              <a:t>Then we’ll see how git can be used to track codebase changes and also collaborate</a:t>
            </a:r>
          </a:p>
          <a:p>
            <a:r>
              <a:rPr lang="en-US" dirty="0"/>
              <a:t>Best practices used in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74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9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92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25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90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41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9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93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7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84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8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50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0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34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799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98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7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15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09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34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338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builds a semi-calculator app that just adds and subtracts numbers. And saves it to local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1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also designs a calculator that can multiply and divide numbers. And adds one more file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69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genius Average Joe changes all the file thinking the calculators were wrongly designed. Hence, changes everything and replaces the files in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838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weekend everyone thinks they have created a great calculator and which safely resides in directory. But on Monday nobody knows who made the change to the files. </a:t>
            </a:r>
          </a:p>
          <a:p>
            <a:r>
              <a:rPr lang="en-US" dirty="0"/>
              <a:t>Joe is too drunk to realize he was the one who replaced the files!.  Perfect Recipe for disaster.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1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7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53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0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5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33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2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22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89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383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057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04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6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748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8853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532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604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76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961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77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70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627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9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16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131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741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27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18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560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668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110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37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88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69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783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188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505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925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27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309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304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49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10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21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8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90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956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791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426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84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512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200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298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7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5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51985"/>
            <a:ext cx="9144000" cy="69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384048"/>
            <a:ext cx="2385905" cy="51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57200" y="1691640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85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5536692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654550" y="2240280"/>
            <a:ext cx="4114800" cy="234086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02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54294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68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4" y="2240280"/>
            <a:ext cx="4114800" cy="234086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4047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6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57509"/>
            <a:ext cx="2688336" cy="16184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3074077"/>
            <a:ext cx="2688336" cy="150875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6976" y="1257509"/>
            <a:ext cx="2688336" cy="16184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36976" y="3072384"/>
            <a:ext cx="2688336" cy="150875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80760" y="1261872"/>
            <a:ext cx="2688336" cy="16184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80760" y="3072384"/>
            <a:ext cx="2688336" cy="15087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99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1261872"/>
            <a:ext cx="4114800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25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54296" y="1261871"/>
            <a:ext cx="4489704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1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654296" y="1261872"/>
            <a:ext cx="4489704" cy="331927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0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2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261872"/>
            <a:ext cx="4498848" cy="33192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4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1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261872"/>
            <a:ext cx="4498848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3827" cy="51435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0472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486400" y="4800600"/>
            <a:ext cx="9144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471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490471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02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4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 marL="231775" indent="-231775">
              <a:buNone/>
              <a:defRPr sz="4400">
                <a:solidFill>
                  <a:schemeClr val="bg1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6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45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37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200400"/>
            <a:ext cx="9143999" cy="1371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4048" y="274320"/>
            <a:ext cx="8385048" cy="2743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69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3000"/>
            <a:ext cx="9144000" cy="3429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2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32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1"/>
            <a:ext cx="4114800" cy="42976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4498848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47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0"/>
            <a:ext cx="4114800" cy="42976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498975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749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75"/>
            <a:ext cx="9133377" cy="5137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1828800"/>
            <a:ext cx="7772400" cy="329184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48" y="2441448"/>
            <a:ext cx="7772400" cy="630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611138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294697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35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CD5F-0B91-4E25-83CB-08CDE793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4B9EB99-C16E-4F67-B461-87621FF2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7489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FB11116-E6A7-4C58-B8AE-58FC0A6B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4166" y="4767262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485AB6-CAE7-47F3-833C-657E20BA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925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363" y="247696"/>
            <a:ext cx="8464987" cy="455444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4858" y="994478"/>
            <a:ext cx="8460842" cy="328056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800">
                <a:solidFill>
                  <a:srgbClr val="141414"/>
                </a:solidFill>
              </a:defRPr>
            </a:lvl1pPr>
            <a:lvl2pPr marL="228600" indent="-227013">
              <a:buClr>
                <a:schemeClr val="accent2"/>
              </a:buClr>
              <a:buFont typeface="Arial"/>
              <a:buChar char="•"/>
              <a:defRPr sz="2400">
                <a:solidFill>
                  <a:srgbClr val="141414"/>
                </a:solidFill>
              </a:defRPr>
            </a:lvl2pPr>
            <a:lvl3pPr marL="287338" indent="-166688">
              <a:buClr>
                <a:schemeClr val="accent2"/>
              </a:buClr>
              <a:buFont typeface="Arial"/>
              <a:buChar char="•"/>
              <a:defRPr sz="2000">
                <a:solidFill>
                  <a:srgbClr val="141414"/>
                </a:solidFill>
              </a:defRPr>
            </a:lvl3pPr>
            <a:lvl4pPr marL="393700" indent="-176213">
              <a:buClr>
                <a:schemeClr val="accent2"/>
              </a:buClr>
              <a:buFont typeface="Arial"/>
              <a:buChar char="•"/>
              <a:defRPr sz="1800">
                <a:solidFill>
                  <a:srgbClr val="141414"/>
                </a:solidFill>
              </a:defRPr>
            </a:lvl4pPr>
            <a:lvl5pPr marL="512763" indent="-176213">
              <a:buClr>
                <a:schemeClr val="accent2"/>
              </a:buClr>
              <a:buFont typeface="Arial"/>
              <a:buChar char="•"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04CAA-8FA0-47D1-86BB-7EFEECE2C8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191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51985"/>
            <a:ext cx="9144000" cy="69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384048"/>
            <a:ext cx="2385905" cy="51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57200" y="1691640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1584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6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053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21024" y="1261872"/>
            <a:ext cx="5141976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457200" lvl="1" indent="-457200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1000" y="1261871"/>
            <a:ext cx="2757488" cy="3319272"/>
          </a:xfr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384946" y="4690872"/>
            <a:ext cx="83841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16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384946" y="4690872"/>
            <a:ext cx="83841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1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21024" y="1261872"/>
            <a:ext cx="5141976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457200" lvl="1" indent="-457200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1000" y="1261871"/>
            <a:ext cx="2757488" cy="3319272"/>
          </a:xfr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384946" y="4690872"/>
            <a:ext cx="83841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660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61872"/>
            <a:ext cx="8385048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75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5" y="1261872"/>
            <a:ext cx="4114800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374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1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5536692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78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5536692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60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654550" y="2240280"/>
            <a:ext cx="4114800" cy="234086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30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54294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6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4" y="2240280"/>
            <a:ext cx="4114800" cy="234086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4047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1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57509"/>
            <a:ext cx="2688336" cy="16184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3074077"/>
            <a:ext cx="2688336" cy="150875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6976" y="1257509"/>
            <a:ext cx="2688336" cy="16184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36976" y="3072384"/>
            <a:ext cx="2688336" cy="150875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80760" y="1261872"/>
            <a:ext cx="2688336" cy="16184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80760" y="3072384"/>
            <a:ext cx="2688336" cy="15087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2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1261872"/>
            <a:ext cx="4114800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8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384946" y="4690872"/>
            <a:ext cx="83841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194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54296" y="1261871"/>
            <a:ext cx="4489704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9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654296" y="1261872"/>
            <a:ext cx="4489704" cy="331927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286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94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261872"/>
            <a:ext cx="4498848" cy="33192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632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261872"/>
            <a:ext cx="4498848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448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3827" cy="51435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0472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486400" y="4800600"/>
            <a:ext cx="9144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471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490471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88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777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 marL="231775" indent="-231775">
              <a:buNone/>
              <a:defRPr sz="4400">
                <a:solidFill>
                  <a:schemeClr val="bg1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7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9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1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61872"/>
            <a:ext cx="8385048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160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745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200400"/>
            <a:ext cx="9143999" cy="1371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4048" y="274320"/>
            <a:ext cx="8385048" cy="2743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09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381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3000"/>
            <a:ext cx="9144000" cy="3429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972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1"/>
            <a:ext cx="4114800" cy="42976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4498848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836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0"/>
            <a:ext cx="4114800" cy="42976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498975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632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75"/>
            <a:ext cx="9133377" cy="5137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1828800"/>
            <a:ext cx="7772400" cy="329184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48" y="2441448"/>
            <a:ext cx="7772400" cy="630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611138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294697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5" y="1261872"/>
            <a:ext cx="4114800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4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2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5536692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5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080" y="4800600"/>
            <a:ext cx="45720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048" y="4800600"/>
            <a:ext cx="2286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0" r:id="rId2"/>
    <p:sldLayoutId id="2147483813" r:id="rId3"/>
    <p:sldLayoutId id="2147483724" r:id="rId4"/>
    <p:sldLayoutId id="2147483725" r:id="rId5"/>
    <p:sldLayoutId id="2147483709" r:id="rId6"/>
    <p:sldLayoutId id="2147483711" r:id="rId7"/>
    <p:sldLayoutId id="2147483726" r:id="rId8"/>
    <p:sldLayoutId id="2147483793" r:id="rId9"/>
    <p:sldLayoutId id="2147483794" r:id="rId10"/>
    <p:sldLayoutId id="2147483720" r:id="rId11"/>
    <p:sldLayoutId id="2147483783" r:id="rId12"/>
    <p:sldLayoutId id="2147483784" r:id="rId13"/>
    <p:sldLayoutId id="2147483727" r:id="rId14"/>
    <p:sldLayoutId id="2147483776" r:id="rId15"/>
    <p:sldLayoutId id="2147483806" r:id="rId16"/>
    <p:sldLayoutId id="2147483807" r:id="rId17"/>
    <p:sldLayoutId id="2147483781" r:id="rId18"/>
    <p:sldLayoutId id="2147483808" r:id="rId19"/>
    <p:sldLayoutId id="2147483809" r:id="rId20"/>
    <p:sldLayoutId id="2147483797" r:id="rId21"/>
    <p:sldLayoutId id="2147483798" r:id="rId22"/>
    <p:sldLayoutId id="2147483799" r:id="rId23"/>
    <p:sldLayoutId id="2147483700" r:id="rId24"/>
    <p:sldLayoutId id="2147483663" r:id="rId25"/>
    <p:sldLayoutId id="2147483683" r:id="rId26"/>
    <p:sldLayoutId id="2147483682" r:id="rId27"/>
    <p:sldLayoutId id="2147483664" r:id="rId28"/>
    <p:sldLayoutId id="2147483670" r:id="rId29"/>
    <p:sldLayoutId id="2147483733" r:id="rId30"/>
    <p:sldLayoutId id="2147483782" r:id="rId31"/>
    <p:sldLayoutId id="2147483672" r:id="rId32"/>
    <p:sldLayoutId id="2147483847" r:id="rId33"/>
    <p:sldLayoutId id="2147483848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30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6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4/10/2019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080" y="4800600"/>
            <a:ext cx="45720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048" y="4800600"/>
            <a:ext cx="2286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5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46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30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6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for-windows.github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ureka.co/blog/git-commands-with-example/#git diff" TargetMode="External"/><Relationship Id="rId13" Type="http://schemas.openxmlformats.org/officeDocument/2006/relationships/hyperlink" Target="https://www.edureka.co/blog/git-commands-with-example/#git show" TargetMode="External"/><Relationship Id="rId3" Type="http://schemas.openxmlformats.org/officeDocument/2006/relationships/hyperlink" Target="https://www.edureka.co/blog/git-commands-with-example/#git config" TargetMode="External"/><Relationship Id="rId7" Type="http://schemas.openxmlformats.org/officeDocument/2006/relationships/hyperlink" Target="https://www.edureka.co/blog/git-commands-with-example/#git commit" TargetMode="External"/><Relationship Id="rId12" Type="http://schemas.openxmlformats.org/officeDocument/2006/relationships/hyperlink" Target="https://www.edureka.co/blog/git-commands-with-example/#git lo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ureka.co/blog/git-commands-with-example/#git add" TargetMode="External"/><Relationship Id="rId11" Type="http://schemas.openxmlformats.org/officeDocument/2006/relationships/hyperlink" Target="https://www.edureka.co/blog/git-commands-with-example/#git rm" TargetMode="External"/><Relationship Id="rId5" Type="http://schemas.openxmlformats.org/officeDocument/2006/relationships/hyperlink" Target="https://www.edureka.co/blog/git-commands-with-example/#git clone" TargetMode="External"/><Relationship Id="rId10" Type="http://schemas.openxmlformats.org/officeDocument/2006/relationships/hyperlink" Target="https://www.edureka.co/blog/git-commands-with-example/#git status" TargetMode="External"/><Relationship Id="rId4" Type="http://schemas.openxmlformats.org/officeDocument/2006/relationships/hyperlink" Target="https://www.edureka.co/blog/git-commands-with-example/#git init" TargetMode="External"/><Relationship Id="rId9" Type="http://schemas.openxmlformats.org/officeDocument/2006/relationships/hyperlink" Target="https://www.edureka.co/blog/git-commands-with-example/#git reset" TargetMode="External"/><Relationship Id="rId14" Type="http://schemas.openxmlformats.org/officeDocument/2006/relationships/hyperlink" Target="https://www.edureka.co/blog/git-commands-with-example/#git tag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ureka.co/blog/git-commands-with-example/#git pull" TargetMode="External"/><Relationship Id="rId3" Type="http://schemas.openxmlformats.org/officeDocument/2006/relationships/hyperlink" Target="https://www.edureka.co/blog/git-commands-with-example/#git branch" TargetMode="External"/><Relationship Id="rId7" Type="http://schemas.openxmlformats.org/officeDocument/2006/relationships/hyperlink" Target="https://www.edureka.co/blog/git-commands-with-example/#git push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ureka.co/blog/git-commands-with-example/#git remote" TargetMode="External"/><Relationship Id="rId5" Type="http://schemas.openxmlformats.org/officeDocument/2006/relationships/hyperlink" Target="https://www.edureka.co/blog/git-commands-with-example/#git merge" TargetMode="External"/><Relationship Id="rId4" Type="http://schemas.openxmlformats.org/officeDocument/2006/relationships/hyperlink" Target="https://www.edureka.co/blog/git-commands-with-example/#git checkout" TargetMode="External"/><Relationship Id="rId9" Type="http://schemas.openxmlformats.org/officeDocument/2006/relationships/hyperlink" Target="https://www.edureka.co/blog/git-commands-with-example/#git stash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.svg"/><Relationship Id="rId5" Type="http://schemas.openxmlformats.org/officeDocument/2006/relationships/image" Target="../media/image73.png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.svg"/><Relationship Id="rId5" Type="http://schemas.openxmlformats.org/officeDocument/2006/relationships/image" Target="../media/image74.png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.svg"/><Relationship Id="rId5" Type="http://schemas.openxmlformats.org/officeDocument/2006/relationships/image" Target="../media/image72.png"/><Relationship Id="rId4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3.png"/><Relationship Id="rId7" Type="http://schemas.openxmlformats.org/officeDocument/2006/relationships/image" Target="../media/image72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.svg"/><Relationship Id="rId11" Type="http://schemas.openxmlformats.org/officeDocument/2006/relationships/image" Target="../media/image76.png"/><Relationship Id="rId5" Type="http://schemas.openxmlformats.org/officeDocument/2006/relationships/image" Target="../media/image74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42" Type="http://schemas.openxmlformats.org/officeDocument/2006/relationships/image" Target="../media/image4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5F4D6-BCDA-4244-BC53-2B0A05DF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Cognizant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2217938"/>
            <a:ext cx="5029200" cy="526298"/>
          </a:xfrm>
        </p:spPr>
        <p:txBody>
          <a:bodyPr/>
          <a:lstStyle/>
          <a:p>
            <a:r>
              <a:rPr lang="en-US" dirty="0" smtClean="0"/>
              <a:t>GIT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 – Process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D04CAA-8FA0-47D1-86BB-7EFEECE2C84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25" y="703140"/>
            <a:ext cx="4613327" cy="385902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624053" y="4286865"/>
            <a:ext cx="1691148" cy="2753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Source: Tutorials point.com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1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GIT Overview – A Day to Day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D04CAA-8FA0-47D1-86BB-7EFEECE2C84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" y="703140"/>
            <a:ext cx="4354768" cy="3711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02" y="703140"/>
            <a:ext cx="4205313" cy="32494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11795" y="4408012"/>
            <a:ext cx="1691148" cy="2753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Source: Google, Pinterest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 Installation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Linux(Ubuntu)  -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sudo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apt-get install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git</a:t>
            </a:r>
          </a:p>
          <a:p>
            <a:r>
              <a:rPr lang="en-US" dirty="0"/>
              <a:t>Linux(</a:t>
            </a:r>
            <a:r>
              <a:rPr lang="en-US" dirty="0" err="1"/>
              <a:t>RedHat</a:t>
            </a:r>
            <a:r>
              <a:rPr lang="en-US" dirty="0"/>
              <a:t>)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- sudo yum install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git</a:t>
            </a:r>
          </a:p>
          <a:p>
            <a:r>
              <a:rPr lang="en-US" dirty="0"/>
              <a:t>Windows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GIT for Windows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, Tortoise GIT</a:t>
            </a:r>
          </a:p>
          <a:p>
            <a:r>
              <a:rPr lang="en-US" dirty="0"/>
              <a:t>MAC</a:t>
            </a:r>
            <a:r>
              <a:rPr lang="en-US" sz="1800" b="1" dirty="0">
                <a:latin typeface="Calibri" panose="020F0502020204030204" pitchFamily="34" charset="0"/>
              </a:rPr>
              <a:t> -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Xcode, apple-GIT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D04CAA-8FA0-47D1-86BB-7EFEECE2C84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8E4-EFE0-4DCD-A249-57EB367A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venir Medium" charset="0"/>
                <a:ea typeface="Avenir Medium" charset="0"/>
                <a:cs typeface="Avenir Medium" charset="0"/>
              </a:rPr>
              <a:t>What’s the plan for today?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39C2-FF28-4EBF-B078-8E99383E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2938" indent="-642938">
              <a:buFont typeface="+mj-lt"/>
              <a:buAutoNum type="arabicPeriod"/>
            </a:pPr>
            <a:r>
              <a:rPr lang="en-US" sz="2700" dirty="0">
                <a:latin typeface="Avenir Book" charset="0"/>
                <a:ea typeface="Avenir Book" charset="0"/>
                <a:cs typeface="Avenir Book" charset="0"/>
              </a:rPr>
              <a:t>Version Control - Concepts, Terminology</a:t>
            </a:r>
          </a:p>
          <a:p>
            <a:pPr marL="642938" indent="-642938">
              <a:buFont typeface="+mj-lt"/>
              <a:buAutoNum type="arabicPeriod"/>
            </a:pPr>
            <a:r>
              <a:rPr lang="en-US" sz="27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mr-IN" sz="27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700" dirty="0">
                <a:latin typeface="Avenir Book" charset="0"/>
                <a:ea typeface="Avenir Book" charset="0"/>
                <a:cs typeface="Avenir Book" charset="0"/>
              </a:rPr>
              <a:t> Commands</a:t>
            </a:r>
          </a:p>
          <a:p>
            <a:pPr marL="642938" indent="-642938">
              <a:buFont typeface="+mj-lt"/>
              <a:buAutoNum type="arabicPeriod"/>
            </a:pPr>
            <a:r>
              <a:rPr lang="en-US" sz="2700" dirty="0">
                <a:latin typeface="Avenir Book" charset="0"/>
                <a:ea typeface="Avenir Book" charset="0"/>
                <a:cs typeface="Avenir Book" charset="0"/>
              </a:rPr>
              <a:t>Collaborating with Git using GitHub</a:t>
            </a:r>
          </a:p>
          <a:p>
            <a:pPr marL="642938" indent="-642938">
              <a:buFont typeface="+mj-lt"/>
              <a:buAutoNum type="arabicPeriod"/>
            </a:pPr>
            <a:r>
              <a:rPr lang="en-US" sz="2700" dirty="0">
                <a:latin typeface="Avenir Book" charset="0"/>
                <a:ea typeface="Avenir Book" charset="0"/>
                <a:cs typeface="Avenir Book" charset="0"/>
              </a:rPr>
              <a:t>Version Control practices and workflow in the industry.</a:t>
            </a:r>
          </a:p>
        </p:txBody>
      </p:sp>
    </p:spTree>
    <p:extLst>
      <p:ext uri="{BB962C8B-B14F-4D97-AF65-F5344CB8AC3E}">
        <p14:creationId xmlns:p14="http://schemas.microsoft.com/office/powerpoint/2010/main" val="20883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01EF-86A0-4429-A374-845AF2AC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54" y="703355"/>
            <a:ext cx="7886700" cy="46559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Avenir Medium" charset="0"/>
                <a:ea typeface="Avenir Medium" charset="0"/>
                <a:cs typeface="Avenir Medium" charset="0"/>
              </a:rPr>
              <a:t>Version Control with Git and GitHub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04" y="1409701"/>
            <a:ext cx="3149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2111574"/>
            <a:ext cx="4300538" cy="1778794"/>
          </a:xfrm>
        </p:spPr>
      </p:pic>
    </p:spTree>
    <p:extLst>
      <p:ext uri="{BB962C8B-B14F-4D97-AF65-F5344CB8AC3E}">
        <p14:creationId xmlns:p14="http://schemas.microsoft.com/office/powerpoint/2010/main" val="410239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082" r="3" b="3"/>
          <a:stretch/>
        </p:blipFill>
        <p:spPr>
          <a:xfrm>
            <a:off x="5679066" y="1155700"/>
            <a:ext cx="3074086" cy="313943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471950"/>
            <a:ext cx="4783803" cy="874250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714" y="1435100"/>
            <a:ext cx="4829886" cy="3225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Makes working in a team easy!</a:t>
            </a:r>
          </a:p>
          <a:p>
            <a:pPr marL="728663" lvl="1" indent="-385763">
              <a:spcBef>
                <a:spcPts val="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Code without interference.</a:t>
            </a:r>
          </a:p>
          <a:p>
            <a:pPr marL="728663" lvl="1" indent="-385763">
              <a:spcBef>
                <a:spcPts val="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Go back to a previous version (iOS 10 anyone?)</a:t>
            </a:r>
          </a:p>
          <a:p>
            <a:pPr marL="728663" lvl="1" indent="-385763">
              <a:spcBef>
                <a:spcPts val="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Integrate code of multiple developer’s easily.</a:t>
            </a:r>
          </a:p>
          <a:p>
            <a:pPr marL="728663" lvl="1" indent="-385763">
              <a:spcBef>
                <a:spcPts val="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Know who did what, when.</a:t>
            </a:r>
          </a:p>
          <a:p>
            <a:pPr marL="728663" lvl="1" indent="-385763">
              <a:spcBef>
                <a:spcPts val="0"/>
              </a:spcBef>
              <a:spcAft>
                <a:spcPts val="450"/>
              </a:spcAft>
              <a:buFont typeface="+mj-lt"/>
              <a:buAutoNum type="arabicPeriod"/>
            </a:pPr>
            <a:endParaRPr lang="en-US" i="1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Bef>
                <a:spcPts val="0"/>
              </a:spcBef>
              <a:spcAft>
                <a:spcPts val="45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 your code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 secure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78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Work in a team, probably on particular components ?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Integrate your code together.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Make copies of your files in case something you lose them. (Not really?)</a:t>
            </a:r>
          </a:p>
        </p:txBody>
      </p:sp>
    </p:spTree>
    <p:extLst>
      <p:ext uri="{BB962C8B-B14F-4D97-AF65-F5344CB8AC3E}">
        <p14:creationId xmlns:p14="http://schemas.microsoft.com/office/powerpoint/2010/main" val="295988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Work in a team, probably on particular components ?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Integrate your code together.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Make copies of your files in case something you lose them. (Not really?)</a:t>
            </a:r>
          </a:p>
        </p:txBody>
      </p:sp>
    </p:spTree>
    <p:extLst>
      <p:ext uri="{BB962C8B-B14F-4D97-AF65-F5344CB8AC3E}">
        <p14:creationId xmlns:p14="http://schemas.microsoft.com/office/powerpoint/2010/main" val="17339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 Installation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/>
              <a:t>Things you’ll need: </a:t>
            </a:r>
          </a:p>
          <a:p>
            <a:pPr marL="385763" indent="-385763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You need </a:t>
            </a:r>
            <a:r>
              <a:rPr lang="en-US" dirty="0" err="1"/>
              <a:t>Git</a:t>
            </a:r>
            <a:r>
              <a:rPr lang="en-US" dirty="0"/>
              <a:t> installed on your system, and you can access it in a UNIX Terminal, either the Terminal on the Mac or </a:t>
            </a:r>
            <a:r>
              <a:rPr lang="en-US" dirty="0" err="1"/>
              <a:t>Git</a:t>
            </a:r>
            <a:r>
              <a:rPr lang="en-US" dirty="0"/>
              <a:t> Bash on Windows. </a:t>
            </a:r>
          </a:p>
          <a:p>
            <a:pPr marL="385763" indent="-385763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Download </a:t>
            </a:r>
            <a:r>
              <a:rPr lang="en-US" dirty="0" err="1"/>
              <a:t>Git</a:t>
            </a:r>
            <a:r>
              <a:rPr lang="en-US" dirty="0"/>
              <a:t> from the following link: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https://git-scm.com/downloads</a:t>
            </a:r>
            <a:endParaRPr lang="en-US" dirty="0"/>
          </a:p>
          <a:p>
            <a:endParaRPr lang="en-IN" dirty="0"/>
          </a:p>
          <a:p>
            <a:r>
              <a:rPr lang="en-IN" dirty="0" smtClean="0"/>
              <a:t>Windows</a:t>
            </a:r>
          </a:p>
          <a:p>
            <a:r>
              <a:rPr lang="en-IN" dirty="0" smtClean="0"/>
              <a:t>Linux</a:t>
            </a:r>
          </a:p>
          <a:p>
            <a:r>
              <a:rPr lang="en-IN" dirty="0" smtClean="0"/>
              <a:t>Mac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60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2019 </a:t>
            </a:r>
            <a:r>
              <a:rPr lang="en-US" dirty="0"/>
              <a:t>Cognizant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662908"/>
            <a:ext cx="7810500" cy="326707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3254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Devops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Version Control Terminology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Version Control System (VCS) or (SCM)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Repository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Commit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SHA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Working Directory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Checkout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Staging Area/Index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Branch</a:t>
            </a:r>
          </a:p>
          <a:p>
            <a:pPr marL="385763" indent="-385763">
              <a:buFont typeface="+mj-lt"/>
              <a:buAutoNum type="arabicPeriod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1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Version Control System : </a:t>
            </a: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A VCS allows you to: revert files back to a previous state, revert the entire project back to a previous state, review changes made over time, see who last modified something that might be causing a problem, who introduced an issue and when, and more. </a:t>
            </a:r>
          </a:p>
          <a:p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385763" indent="-385763">
              <a:buAutoNum type="arabicPeriod" startAt="2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Repository:</a:t>
            </a: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A directory that contains your project work which are used to communicate with Git. Repositories can exist either locally on your computer or as a remote copy on another computer.</a:t>
            </a:r>
          </a:p>
        </p:txBody>
      </p:sp>
    </p:spTree>
    <p:extLst>
      <p:ext uri="{BB962C8B-B14F-4D97-AF65-F5344CB8AC3E}">
        <p14:creationId xmlns:p14="http://schemas.microsoft.com/office/powerpoint/2010/main" val="128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 defTabSz="685800">
              <a:spcBef>
                <a:spcPts val="0"/>
              </a:spcBef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3. Commit</a:t>
            </a:r>
          </a:p>
          <a:p>
            <a:pPr marL="385763" indent="-385763">
              <a:spcBef>
                <a:spcPts val="0"/>
              </a:spcBef>
            </a:pP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Git thinks of its data like a set of snapshots of a mini file system.</a:t>
            </a:r>
          </a:p>
          <a:p>
            <a:pPr marL="385763" indent="-385763">
              <a:spcBef>
                <a:spcPts val="0"/>
              </a:spcBef>
            </a:pP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Think of it as a save point during a video game.</a:t>
            </a:r>
          </a:p>
          <a:p>
            <a:pPr marL="385763" indent="-385763">
              <a:spcBef>
                <a:spcPts val="0"/>
              </a:spcBef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385763" indent="-385763">
              <a:spcBef>
                <a:spcPts val="0"/>
              </a:spcBef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4. SHA</a:t>
            </a:r>
          </a:p>
          <a:p>
            <a:pPr marL="385763" indent="-385763">
              <a:spcBef>
                <a:spcPts val="0"/>
              </a:spcBef>
            </a:pP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A SHA is basically an ID number for each commit.</a:t>
            </a:r>
          </a:p>
          <a:p>
            <a:pPr marL="385763" indent="-385763">
              <a:spcBef>
                <a:spcPts val="0"/>
              </a:spcBef>
            </a:pP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Ex. E2adf8ae3e2e4ed40add75cc44cf9d0a869afeb6</a:t>
            </a:r>
          </a:p>
          <a:p>
            <a:pPr marL="385763" indent="-385763">
              <a:spcBef>
                <a:spcPts val="0"/>
              </a:spcBef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385763" indent="-385763">
              <a:spcBef>
                <a:spcPts val="0"/>
              </a:spcBef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5. Working Directory</a:t>
            </a:r>
          </a:p>
          <a:p>
            <a:pPr marL="385763" indent="-385763">
              <a:spcBef>
                <a:spcPts val="0"/>
              </a:spcBef>
            </a:pP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The files that you see in your computer's file system. When you open your project files up on a code editor, you're working with files in the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7346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685800">
              <a:spcBef>
                <a:spcPts val="0"/>
              </a:spcBef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6. Checkout </a:t>
            </a:r>
          </a:p>
          <a:p>
            <a:pPr>
              <a:spcBef>
                <a:spcPts val="0"/>
              </a:spcBef>
            </a:pP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When content in the repository has been copied to the Working Directory. It is possible to checkout many things from a repository; a file, a commit, a branch, etc. </a:t>
            </a:r>
          </a:p>
          <a:p>
            <a:pPr>
              <a:spcBef>
                <a:spcPts val="0"/>
              </a:spcBef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7. Staging Area</a:t>
            </a:r>
          </a:p>
          <a:p>
            <a:pPr>
              <a:spcBef>
                <a:spcPts val="0"/>
              </a:spcBef>
            </a:pP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You can think of the staging area as a prep table where Git will take the next commit. Files on the Staging Index are poised to be added to the repository.</a:t>
            </a:r>
          </a:p>
          <a:p>
            <a:pPr>
              <a:spcBef>
                <a:spcPts val="0"/>
              </a:spcBef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8. Branch</a:t>
            </a:r>
          </a:p>
          <a:p>
            <a:pPr>
              <a:spcBef>
                <a:spcPts val="0"/>
              </a:spcBef>
            </a:pP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A branch is when a new line of development is created that diverges from the main line of development. This alternative line of development can continue without altering the main line. </a:t>
            </a:r>
          </a:p>
          <a:p>
            <a:pPr>
              <a:spcBef>
                <a:spcPts val="0"/>
              </a:spcBef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40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Let’s dive into the good stuff now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COMMANDS: </a:t>
            </a: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(THINGS WE’LL COVER)</a:t>
            </a:r>
          </a:p>
          <a:p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REMOTE REPOSITORY </a:t>
            </a:r>
            <a:r>
              <a:rPr lang="mr-IN" sz="15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 PUSH &amp; PULL</a:t>
            </a: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BRANCHING, TAGGING AND MERGING</a:t>
            </a: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DISASTER HAS STRUCK!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694674"/>
            <a:ext cx="4133850" cy="2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3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add &lt;filename&gt;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/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add .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commit / git commit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 “commit message”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/ git log —stat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clone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Other commands like git show, git ignore, git diff etc.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331"/>
            <a:ext cx="6858000" cy="526298"/>
          </a:xfrm>
        </p:spPr>
        <p:txBody>
          <a:bodyPr/>
          <a:lstStyle/>
          <a:p>
            <a:r>
              <a:rPr lang="en-IN" dirty="0" smtClean="0"/>
              <a:t>Feature of Git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585913"/>
            <a:ext cx="6858000" cy="2357438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/>
              <a:t>Free and Open Source</a:t>
            </a:r>
          </a:p>
          <a:p>
            <a:r>
              <a:rPr lang="en-IN" dirty="0" smtClean="0"/>
              <a:t>Speed</a:t>
            </a:r>
          </a:p>
          <a:p>
            <a:r>
              <a:rPr lang="en-IN" dirty="0" smtClean="0"/>
              <a:t>Scalable</a:t>
            </a:r>
          </a:p>
          <a:p>
            <a:r>
              <a:rPr lang="en-IN" dirty="0" smtClean="0"/>
              <a:t>Reliable</a:t>
            </a:r>
          </a:p>
          <a:p>
            <a:r>
              <a:rPr lang="en-IN" dirty="0" smtClean="0"/>
              <a:t>Secure</a:t>
            </a:r>
          </a:p>
          <a:p>
            <a:r>
              <a:rPr lang="en-IN" dirty="0" smtClean="0"/>
              <a:t>Economical</a:t>
            </a:r>
          </a:p>
          <a:p>
            <a:r>
              <a:rPr lang="en-IN" dirty="0" smtClean="0"/>
              <a:t>Supports non-linear development</a:t>
            </a:r>
          </a:p>
          <a:p>
            <a:r>
              <a:rPr lang="en-IN" dirty="0" smtClean="0"/>
              <a:t>Easy branching</a:t>
            </a:r>
          </a:p>
          <a:p>
            <a:r>
              <a:rPr lang="en-IN" dirty="0" smtClean="0"/>
              <a:t>Distributed development</a:t>
            </a:r>
          </a:p>
          <a:p>
            <a:r>
              <a:rPr lang="en-IN" dirty="0" err="1" smtClean="0"/>
              <a:t>Compatability</a:t>
            </a:r>
            <a:r>
              <a:rPr lang="en-IN" dirty="0" smtClean="0"/>
              <a:t> with existing system or protocol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737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4650" y="18740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endParaRPr lang="en-US" sz="405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739503"/>
            <a:ext cx="3771900" cy="16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08A-FBF1-4A85-8D79-A2942219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Basic Git model locally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55988-DB8D-4406-890E-EF0B0B9B2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1268016"/>
            <a:ext cx="490061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0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69" y="1500188"/>
            <a:ext cx="3243263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7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2019 </a:t>
            </a:r>
            <a:r>
              <a:rPr lang="en-US" dirty="0"/>
              <a:t>Cognizant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0"/>
            <a:ext cx="81915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Initialize a Git repository/working directory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Status of your working directory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add &lt;filename&gt; or git add . 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(for all files in your working directory)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commit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Stash changes in your working directory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View your commit history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clone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Create an identical copy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2745457"/>
            <a:ext cx="3721100" cy="23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en-IN" sz="3600" dirty="0"/>
          </a:p>
          <a:p>
            <a:r>
              <a:rPr lang="en-IN" sz="3600" b="1" dirty="0">
                <a:hlinkClick r:id="rId3"/>
              </a:rPr>
              <a:t>git </a:t>
            </a:r>
            <a:r>
              <a:rPr lang="en-IN" sz="3600" b="1" dirty="0" err="1">
                <a:hlinkClick r:id="rId3"/>
              </a:rPr>
              <a:t>config</a:t>
            </a:r>
            <a:r>
              <a:rPr lang="en-IN" sz="3600" b="1" dirty="0"/>
              <a:t>                                                             </a:t>
            </a:r>
            <a:endParaRPr lang="en-IN" sz="3600" dirty="0"/>
          </a:p>
          <a:p>
            <a:r>
              <a:rPr lang="en-IN" sz="3600" b="1" dirty="0">
                <a:hlinkClick r:id="rId4"/>
              </a:rPr>
              <a:t>git </a:t>
            </a:r>
            <a:r>
              <a:rPr lang="en-IN" sz="3600" b="1" dirty="0" err="1">
                <a:hlinkClick r:id="rId4"/>
              </a:rPr>
              <a:t>init</a:t>
            </a:r>
            <a:endParaRPr lang="en-IN" sz="3600" dirty="0"/>
          </a:p>
          <a:p>
            <a:r>
              <a:rPr lang="en-IN" sz="3600" b="1" dirty="0">
                <a:hlinkClick r:id="rId5"/>
              </a:rPr>
              <a:t>git clone</a:t>
            </a:r>
            <a:endParaRPr lang="en-IN" sz="3600" dirty="0"/>
          </a:p>
          <a:p>
            <a:r>
              <a:rPr lang="en-IN" sz="3600" b="1" dirty="0">
                <a:hlinkClick r:id="rId6"/>
              </a:rPr>
              <a:t>git add</a:t>
            </a:r>
            <a:endParaRPr lang="en-IN" sz="3600" dirty="0"/>
          </a:p>
          <a:p>
            <a:r>
              <a:rPr lang="en-IN" sz="3600" b="1" dirty="0">
                <a:hlinkClick r:id="rId7"/>
              </a:rPr>
              <a:t>git commit</a:t>
            </a:r>
            <a:endParaRPr lang="en-IN" sz="3600" dirty="0"/>
          </a:p>
          <a:p>
            <a:r>
              <a:rPr lang="en-IN" sz="3600" b="1" dirty="0">
                <a:hlinkClick r:id="rId8"/>
              </a:rPr>
              <a:t>git diff</a:t>
            </a:r>
            <a:endParaRPr lang="en-IN" sz="3600" dirty="0"/>
          </a:p>
          <a:p>
            <a:r>
              <a:rPr lang="en-IN" sz="3600" b="1" dirty="0">
                <a:hlinkClick r:id="rId9"/>
              </a:rPr>
              <a:t>git reset</a:t>
            </a:r>
            <a:endParaRPr lang="en-IN" sz="3600" dirty="0"/>
          </a:p>
          <a:p>
            <a:r>
              <a:rPr lang="en-IN" sz="3600" b="1" dirty="0">
                <a:hlinkClick r:id="rId10"/>
              </a:rPr>
              <a:t>git status</a:t>
            </a:r>
            <a:endParaRPr lang="en-IN" sz="3600" dirty="0"/>
          </a:p>
          <a:p>
            <a:r>
              <a:rPr lang="en-IN" sz="3600" b="1" dirty="0">
                <a:hlinkClick r:id="rId11"/>
              </a:rPr>
              <a:t>git </a:t>
            </a:r>
            <a:r>
              <a:rPr lang="en-IN" sz="3600" b="1" dirty="0" err="1">
                <a:hlinkClick r:id="rId11"/>
              </a:rPr>
              <a:t>rm</a:t>
            </a:r>
            <a:endParaRPr lang="en-IN" sz="3600" dirty="0"/>
          </a:p>
          <a:p>
            <a:r>
              <a:rPr lang="en-IN" sz="3600" b="1" dirty="0">
                <a:hlinkClick r:id="rId12"/>
              </a:rPr>
              <a:t>git log</a:t>
            </a:r>
            <a:endParaRPr lang="en-IN" sz="3600" dirty="0"/>
          </a:p>
          <a:p>
            <a:r>
              <a:rPr lang="en-IN" sz="3600" b="1" dirty="0">
                <a:hlinkClick r:id="rId13"/>
              </a:rPr>
              <a:t>git show</a:t>
            </a:r>
            <a:endParaRPr lang="en-IN" sz="3600" dirty="0"/>
          </a:p>
          <a:p>
            <a:r>
              <a:rPr lang="en-IN" sz="3600" b="1" dirty="0">
                <a:hlinkClick r:id="rId14"/>
              </a:rPr>
              <a:t>git tag</a:t>
            </a:r>
            <a:endParaRPr lang="en-IN" sz="3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758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hlinkClick r:id="rId3"/>
              </a:rPr>
              <a:t>git branch</a:t>
            </a:r>
            <a:endParaRPr lang="en-IN" dirty="0"/>
          </a:p>
          <a:p>
            <a:r>
              <a:rPr lang="en-IN" b="1" dirty="0">
                <a:hlinkClick r:id="rId4"/>
              </a:rPr>
              <a:t>git checkout</a:t>
            </a:r>
            <a:endParaRPr lang="en-IN" dirty="0"/>
          </a:p>
          <a:p>
            <a:r>
              <a:rPr lang="en-IN" b="1" dirty="0">
                <a:hlinkClick r:id="rId5"/>
              </a:rPr>
              <a:t>git merge</a:t>
            </a:r>
            <a:endParaRPr lang="en-IN" dirty="0"/>
          </a:p>
          <a:p>
            <a:r>
              <a:rPr lang="en-IN" b="1" dirty="0">
                <a:hlinkClick r:id="rId6"/>
              </a:rPr>
              <a:t>git remote</a:t>
            </a:r>
            <a:endParaRPr lang="en-IN" dirty="0"/>
          </a:p>
          <a:p>
            <a:r>
              <a:rPr lang="en-IN" b="1" dirty="0">
                <a:hlinkClick r:id="rId7"/>
              </a:rPr>
              <a:t>git push</a:t>
            </a:r>
            <a:endParaRPr lang="en-IN" dirty="0"/>
          </a:p>
          <a:p>
            <a:r>
              <a:rPr lang="en-IN" b="1" dirty="0">
                <a:hlinkClick r:id="rId8"/>
              </a:rPr>
              <a:t>git pull</a:t>
            </a:r>
            <a:endParaRPr lang="en-IN" dirty="0"/>
          </a:p>
          <a:p>
            <a:r>
              <a:rPr lang="en-IN" b="1" dirty="0">
                <a:hlinkClick r:id="rId9"/>
              </a:rPr>
              <a:t>git stash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334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02" r="1" b="1"/>
          <a:stretch/>
        </p:blipFill>
        <p:spPr>
          <a:xfrm>
            <a:off x="4283280" y="1130300"/>
            <a:ext cx="4380973" cy="353313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471950"/>
            <a:ext cx="2750279" cy="125745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1612900"/>
            <a:ext cx="3513803" cy="283906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It’s a hosting medium/website for your Git repositories</a:t>
            </a:r>
          </a:p>
          <a:p>
            <a:pPr>
              <a:spcBef>
                <a:spcPts val="0"/>
              </a:spcBef>
              <a:spcAft>
                <a:spcPts val="450"/>
              </a:spcAft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45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Offers powerful collaborative abilities</a:t>
            </a:r>
          </a:p>
          <a:p>
            <a:pPr>
              <a:spcBef>
                <a:spcPts val="0"/>
              </a:spcBef>
              <a:spcAft>
                <a:spcPts val="450"/>
              </a:spcAft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45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good indicator of what you code/how much you code/quality of your code</a:t>
            </a:r>
          </a:p>
        </p:txBody>
      </p:sp>
    </p:spTree>
    <p:extLst>
      <p:ext uri="{BB962C8B-B14F-4D97-AF65-F5344CB8AC3E}">
        <p14:creationId xmlns:p14="http://schemas.microsoft.com/office/powerpoint/2010/main" val="6639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Working with a remote repository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Remote?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It’s the place where your code is stored.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By default, remote name is origin and default branch is master.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Certain things that come to play, namely collaboration.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How are we going to handle that with Git.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 here comes, push, pull, branching, merging, 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forking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35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id="{542EFEFE-5339-475A-BF84-2DB80A8B7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963" y="602523"/>
            <a:ext cx="685800" cy="6858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149493" y="821737"/>
            <a:ext cx="726948" cy="1467612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3329294" y="1407484"/>
            <a:ext cx="2799021" cy="24880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0507" y="1965694"/>
            <a:ext cx="685800" cy="685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BB8311-8131-4CAF-B00B-41D0E13CB68B}"/>
              </a:ext>
            </a:extLst>
          </p:cNvPr>
          <p:cNvGrpSpPr/>
          <p:nvPr/>
        </p:nvGrpSpPr>
        <p:grpSpPr>
          <a:xfrm>
            <a:off x="849085" y="602524"/>
            <a:ext cx="847556" cy="1105043"/>
            <a:chOff x="1132113" y="803364"/>
            <a:chExt cx="1130075" cy="14733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851DB4-61D2-4F5B-B442-A1A3C0CDA1A5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0F8D869C-CF87-467B-B91E-9FA6CBAF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65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149493" y="821737"/>
            <a:ext cx="726948" cy="1467612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3329294" y="1407484"/>
            <a:ext cx="2799021" cy="24880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507" y="1965694"/>
            <a:ext cx="685800" cy="6858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0121D76-41E0-40E6-9015-B9AC8DCA8721}"/>
              </a:ext>
            </a:extLst>
          </p:cNvPr>
          <p:cNvSpPr/>
          <p:nvPr/>
        </p:nvSpPr>
        <p:spPr>
          <a:xfrm rot="3097134">
            <a:off x="6418981" y="821737"/>
            <a:ext cx="726948" cy="1467612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0050" y="1965694"/>
            <a:ext cx="685800" cy="6858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5140" y="2634368"/>
            <a:ext cx="685800" cy="685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E7C1A8B-FB2E-4007-A6A8-A040B107888B}"/>
              </a:ext>
            </a:extLst>
          </p:cNvPr>
          <p:cNvGrpSpPr/>
          <p:nvPr/>
        </p:nvGrpSpPr>
        <p:grpSpPr>
          <a:xfrm>
            <a:off x="849085" y="602524"/>
            <a:ext cx="847556" cy="1105043"/>
            <a:chOff x="1132113" y="803364"/>
            <a:chExt cx="1130075" cy="14733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7D84D6-B16F-4235-85CE-21F18522CA5E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id="{D61BBF8D-B08F-45A9-91FE-D218AB36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D187ED-67FC-43BF-B60F-C085A3FF4FB3}"/>
              </a:ext>
            </a:extLst>
          </p:cNvPr>
          <p:cNvGrpSpPr/>
          <p:nvPr/>
        </p:nvGrpSpPr>
        <p:grpSpPr>
          <a:xfrm>
            <a:off x="7635351" y="602523"/>
            <a:ext cx="813391" cy="1188775"/>
            <a:chOff x="10180468" y="803364"/>
            <a:chExt cx="1084521" cy="1585032"/>
          </a:xfrm>
        </p:grpSpPr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8CD1D164-B997-4D11-851D-9D115120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93C571-867B-4343-BDB4-A2A32194C74A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0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149493" y="821737"/>
            <a:ext cx="726948" cy="1467612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3329294" y="1407484"/>
            <a:ext cx="2799021" cy="24880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0121D76-41E0-40E6-9015-B9AC8DCA8721}"/>
              </a:ext>
            </a:extLst>
          </p:cNvPr>
          <p:cNvSpPr/>
          <p:nvPr/>
        </p:nvSpPr>
        <p:spPr>
          <a:xfrm rot="3097134">
            <a:off x="6418981" y="821737"/>
            <a:ext cx="726948" cy="1467612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244" y="2587698"/>
            <a:ext cx="685800" cy="6858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1099A952-0066-4040-942E-1F2AAD9F3237}"/>
              </a:ext>
            </a:extLst>
          </p:cNvPr>
          <p:cNvSpPr/>
          <p:nvPr/>
        </p:nvSpPr>
        <p:spPr>
          <a:xfrm rot="17508801">
            <a:off x="2148242" y="821737"/>
            <a:ext cx="726948" cy="1467612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2D1F8C5-DEB7-4931-862E-72AB81AB2CC1}"/>
              </a:ext>
            </a:extLst>
          </p:cNvPr>
          <p:cNvSpPr/>
          <p:nvPr/>
        </p:nvSpPr>
        <p:spPr>
          <a:xfrm rot="16368172">
            <a:off x="1845417" y="2110549"/>
            <a:ext cx="726948" cy="1338198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70279-1952-425A-A4F8-F938C86A95E9}"/>
              </a:ext>
            </a:extLst>
          </p:cNvPr>
          <p:cNvGrpSpPr/>
          <p:nvPr/>
        </p:nvGrpSpPr>
        <p:grpSpPr>
          <a:xfrm>
            <a:off x="849085" y="602524"/>
            <a:ext cx="847556" cy="1105043"/>
            <a:chOff x="1132113" y="803364"/>
            <a:chExt cx="1130075" cy="14733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C5EBE0-7360-48FD-AC70-DF17374F139E}"/>
              </a:ext>
            </a:extLst>
          </p:cNvPr>
          <p:cNvGrpSpPr/>
          <p:nvPr/>
        </p:nvGrpSpPr>
        <p:grpSpPr>
          <a:xfrm>
            <a:off x="7635351" y="602523"/>
            <a:ext cx="813391" cy="1188775"/>
            <a:chOff x="10180468" y="803364"/>
            <a:chExt cx="1084521" cy="1585032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344AA-B1BB-4EC4-9B29-465645FC423F}"/>
              </a:ext>
            </a:extLst>
          </p:cNvPr>
          <p:cNvGrpSpPr/>
          <p:nvPr/>
        </p:nvGrpSpPr>
        <p:grpSpPr>
          <a:xfrm>
            <a:off x="889524" y="2308594"/>
            <a:ext cx="765427" cy="1109486"/>
            <a:chOff x="1186032" y="3078125"/>
            <a:chExt cx="1020569" cy="1479315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1"/>
              <a:ext cx="102056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Joe</a:t>
              </a:r>
            </a:p>
          </p:txBody>
        </p:sp>
      </p:grpSp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F84371C2-6850-42D3-9C94-9FF7922E6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2044" y="216566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3329294" y="1407484"/>
            <a:ext cx="2799021" cy="24880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507" y="1965694"/>
            <a:ext cx="685800" cy="685800"/>
          </a:xfrm>
          <a:prstGeom prst="rect">
            <a:avLst/>
          </a:prstGeom>
        </p:spPr>
      </p:pic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0050" y="1965694"/>
            <a:ext cx="685800" cy="6858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6244" y="2587698"/>
            <a:ext cx="685800" cy="6858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70279-1952-425A-A4F8-F938C86A95E9}"/>
              </a:ext>
            </a:extLst>
          </p:cNvPr>
          <p:cNvGrpSpPr/>
          <p:nvPr/>
        </p:nvGrpSpPr>
        <p:grpSpPr>
          <a:xfrm>
            <a:off x="849085" y="602524"/>
            <a:ext cx="847556" cy="1105043"/>
            <a:chOff x="1132113" y="803364"/>
            <a:chExt cx="1130075" cy="14733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C5EBE0-7360-48FD-AC70-DF17374F139E}"/>
              </a:ext>
            </a:extLst>
          </p:cNvPr>
          <p:cNvGrpSpPr/>
          <p:nvPr/>
        </p:nvGrpSpPr>
        <p:grpSpPr>
          <a:xfrm>
            <a:off x="7635351" y="602523"/>
            <a:ext cx="813391" cy="1188775"/>
            <a:chOff x="10180468" y="803364"/>
            <a:chExt cx="1084521" cy="1585032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344AA-B1BB-4EC4-9B29-465645FC423F}"/>
              </a:ext>
            </a:extLst>
          </p:cNvPr>
          <p:cNvGrpSpPr/>
          <p:nvPr/>
        </p:nvGrpSpPr>
        <p:grpSpPr>
          <a:xfrm>
            <a:off x="889524" y="2308594"/>
            <a:ext cx="765427" cy="1109486"/>
            <a:chOff x="1186032" y="3078125"/>
            <a:chExt cx="1020569" cy="1479315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1"/>
              <a:ext cx="102056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Joe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F32027-9190-4CF3-9A05-50F7BC3DD701}"/>
              </a:ext>
            </a:extLst>
          </p:cNvPr>
          <p:cNvSpPr txBox="1"/>
          <p:nvPr/>
        </p:nvSpPr>
        <p:spPr>
          <a:xfrm>
            <a:off x="3189768" y="4453711"/>
            <a:ext cx="32136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Who replaced the files? When 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53EC5E3E-0025-4171-A3C9-A13BA5DE8F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1167" y="3948803"/>
            <a:ext cx="555275" cy="555275"/>
          </a:xfrm>
          <a:prstGeom prst="rect">
            <a:avLst/>
          </a:prstGeom>
        </p:spPr>
      </p:pic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836DD356-1D1E-441D-81A9-F57BBF49CF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0507" y="2587698"/>
            <a:ext cx="685800" cy="685800"/>
          </a:xfrm>
          <a:prstGeom prst="rect">
            <a:avLst/>
          </a:prstGeom>
        </p:spPr>
      </p:pic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id="{66F83257-46A4-484C-AEE4-9FB4DC8DE4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50" y="2191498"/>
            <a:ext cx="685800" cy="685800"/>
          </a:xfrm>
          <a:prstGeom prst="rect">
            <a:avLst/>
          </a:prstGeom>
        </p:spPr>
      </p:pic>
      <p:pic>
        <p:nvPicPr>
          <p:cNvPr id="28" name="Graphic 27" descr="Document">
            <a:extLst>
              <a:ext uri="{FF2B5EF4-FFF2-40B4-BE49-F238E27FC236}">
                <a16:creationId xmlns:a16="http://schemas.microsoft.com/office/drawing/2014/main" id="{69BFFA87-6521-4E58-ACA0-D8B07D0C18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1193" y="2651494"/>
            <a:ext cx="685800" cy="6858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7DA33AE1-F068-4958-8D41-0B66681E3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04599" y="1942408"/>
            <a:ext cx="1448411" cy="14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3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to access GitHub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Access it on </a:t>
            </a:r>
            <a:r>
              <a:rPr lang="en-US" sz="2100" dirty="0" err="1">
                <a:latin typeface="Avenir Book" charset="0"/>
                <a:ea typeface="Avenir Book" charset="0"/>
                <a:cs typeface="Avenir Book" charset="0"/>
              </a:rPr>
              <a:t>github.com</a:t>
            </a:r>
            <a:endParaRPr lang="en-US" sz="2100" dirty="0">
              <a:latin typeface="Avenir Book" charset="0"/>
              <a:ea typeface="Avenir Book" charset="0"/>
              <a:cs typeface="Avenir Book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Create an account if you don’t already have one.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GitHub Clone link: </a:t>
            </a:r>
          </a:p>
          <a:p>
            <a:pPr marL="0" indent="0">
              <a:buNone/>
            </a:pP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100" dirty="0" err="1">
                <a:latin typeface="Avenir Book" charset="0"/>
                <a:ea typeface="Avenir Book" charset="0"/>
                <a:cs typeface="Avenir Book" charset="0"/>
              </a:rPr>
              <a:t>github.com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2100" dirty="0" err="1">
                <a:latin typeface="Avenir Book" charset="0"/>
                <a:ea typeface="Avenir Book" charset="0"/>
                <a:cs typeface="Avenir Book" charset="0"/>
              </a:rPr>
              <a:t>intley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2100" dirty="0" err="1">
                <a:latin typeface="Avenir Book" charset="0"/>
                <a:ea typeface="Avenir Book" charset="0"/>
                <a:cs typeface="Avenir Book" charset="0"/>
              </a:rPr>
              <a:t>Version_Control_Workshop</a:t>
            </a:r>
            <a:endParaRPr lang="en-US" sz="21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8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325448"/>
          </a:xfrm>
        </p:spPr>
        <p:txBody>
          <a:bodyPr>
            <a:normAutofit fontScale="90000"/>
          </a:bodyPr>
          <a:lstStyle/>
          <a:p>
            <a:r>
              <a:rPr lang="en-US" dirty="0"/>
              <a:t>MOM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2019 </a:t>
            </a:r>
            <a:r>
              <a:rPr lang="en-US" dirty="0"/>
              <a:t>Cognizant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4" y="0"/>
            <a:ext cx="8639175" cy="47148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98348" y="188595"/>
            <a:ext cx="8385048" cy="32544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Devops Tools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7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1924845"/>
            <a:ext cx="7886700" cy="994172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GitHub Demo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4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More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git push </a:t>
            </a:r>
            <a:r>
              <a:rPr lang="mr-IN" sz="21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 push your changes into the remote repository </a:t>
            </a:r>
          </a:p>
          <a:p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git pull </a:t>
            </a:r>
            <a:r>
              <a:rPr lang="mr-IN" sz="21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 pull your latest changes from the remote repository</a:t>
            </a:r>
          </a:p>
          <a:p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 sz="21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 view branches in your repository</a:t>
            </a:r>
          </a:p>
          <a:p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git branch &lt;</a:t>
            </a:r>
            <a:r>
              <a:rPr lang="en-US" sz="2100" dirty="0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&gt; - create a branch</a:t>
            </a:r>
          </a:p>
          <a:p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git checkout &lt;</a:t>
            </a:r>
            <a:r>
              <a:rPr lang="en-US" sz="2100" dirty="0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&gt; - move to that branch </a:t>
            </a:r>
          </a:p>
          <a:p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git merge &lt;</a:t>
            </a:r>
            <a:r>
              <a:rPr lang="en-US" sz="2100" dirty="0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&gt; - merge into that branch</a:t>
            </a:r>
          </a:p>
          <a:p>
            <a:r>
              <a:rPr lang="en-US" sz="2100" dirty="0" err="1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 revert &lt;commit </a:t>
            </a:r>
            <a:r>
              <a:rPr lang="en-US" sz="2100" dirty="0" err="1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024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996" y="1829141"/>
            <a:ext cx="7886700" cy="994172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Demo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7808285" cy="488019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Collaboration with GitHub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004777" y="1268016"/>
            <a:ext cx="6152929" cy="313386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3678533" y="1534481"/>
            <a:ext cx="805416" cy="1455414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157221" y="1535762"/>
            <a:ext cx="847556" cy="1105043"/>
            <a:chOff x="1132113" y="803364"/>
            <a:chExt cx="1130075" cy="14733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7515735" y="1452029"/>
            <a:ext cx="813391" cy="1188775"/>
            <a:chOff x="10180468" y="803364"/>
            <a:chExt cx="1084521" cy="1585032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89CB68-6CCB-4142-89A6-7D7D13C26FCB}"/>
              </a:ext>
            </a:extLst>
          </p:cNvPr>
          <p:cNvSpPr txBox="1"/>
          <p:nvPr/>
        </p:nvSpPr>
        <p:spPr>
          <a:xfrm>
            <a:off x="3467211" y="893912"/>
            <a:ext cx="1228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64051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7808285" cy="488019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004777" y="1268016"/>
            <a:ext cx="6152929" cy="313386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3678533" y="1534481"/>
            <a:ext cx="805416" cy="1455414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157221" y="1535762"/>
            <a:ext cx="847556" cy="1105043"/>
            <a:chOff x="1132113" y="803364"/>
            <a:chExt cx="1130075" cy="14733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7515735" y="1452029"/>
            <a:ext cx="813391" cy="1188775"/>
            <a:chOff x="10180468" y="803364"/>
            <a:chExt cx="1084521" cy="1585032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4B3CEBD-F3A0-4777-8F81-398AC5AF49B3}"/>
              </a:ext>
            </a:extLst>
          </p:cNvPr>
          <p:cNvSpPr/>
          <p:nvPr/>
        </p:nvSpPr>
        <p:spPr>
          <a:xfrm rot="10800000">
            <a:off x="2444160" y="1661729"/>
            <a:ext cx="781493" cy="287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796EEB9-C1DA-4C4F-AA34-2927BB0C91F4}"/>
              </a:ext>
            </a:extLst>
          </p:cNvPr>
          <p:cNvSpPr/>
          <p:nvPr/>
        </p:nvSpPr>
        <p:spPr>
          <a:xfrm>
            <a:off x="4937239" y="1665466"/>
            <a:ext cx="781493" cy="287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54CDD-5A6A-4A2D-A2DF-55795D79B0E3}"/>
              </a:ext>
            </a:extLst>
          </p:cNvPr>
          <p:cNvSpPr txBox="1"/>
          <p:nvPr/>
        </p:nvSpPr>
        <p:spPr>
          <a:xfrm>
            <a:off x="2444160" y="1268016"/>
            <a:ext cx="876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497DD5-C091-4A63-A9DD-8C114F6E6EA1}"/>
              </a:ext>
            </a:extLst>
          </p:cNvPr>
          <p:cNvSpPr txBox="1"/>
          <p:nvPr/>
        </p:nvSpPr>
        <p:spPr>
          <a:xfrm>
            <a:off x="4905775" y="1234399"/>
            <a:ext cx="876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167725" y="1534481"/>
            <a:ext cx="805416" cy="1455414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6146438" y="1534481"/>
            <a:ext cx="805416" cy="1455414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177DEC-A0E4-4CE3-8971-CCE7129F0552}"/>
              </a:ext>
            </a:extLst>
          </p:cNvPr>
          <p:cNvSpPr txBox="1"/>
          <p:nvPr/>
        </p:nvSpPr>
        <p:spPr>
          <a:xfrm>
            <a:off x="3467211" y="893912"/>
            <a:ext cx="1228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77637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7808285" cy="488019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004777" y="1268016"/>
            <a:ext cx="6152929" cy="313386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3678533" y="1534481"/>
            <a:ext cx="805416" cy="1455414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157221" y="1535762"/>
            <a:ext cx="847556" cy="1105043"/>
            <a:chOff x="1132113" y="803364"/>
            <a:chExt cx="1130075" cy="14733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7515735" y="1452029"/>
            <a:ext cx="813391" cy="1188775"/>
            <a:chOff x="10180468" y="803364"/>
            <a:chExt cx="1084521" cy="1585032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167725" y="1534481"/>
            <a:ext cx="805416" cy="1455414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6146438" y="1534481"/>
            <a:ext cx="805416" cy="1455414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299303" y="3135214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4B4A7E-AA72-4C3C-9D7C-E8A8B66CD20D}"/>
              </a:ext>
            </a:extLst>
          </p:cNvPr>
          <p:cNvSpPr txBox="1"/>
          <p:nvPr/>
        </p:nvSpPr>
        <p:spPr>
          <a:xfrm>
            <a:off x="2199593" y="3135214"/>
            <a:ext cx="1141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6278016" y="3229509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DAB36-7037-4211-9458-C320FA8D8552}"/>
              </a:ext>
            </a:extLst>
          </p:cNvPr>
          <p:cNvSpPr txBox="1"/>
          <p:nvPr/>
        </p:nvSpPr>
        <p:spPr>
          <a:xfrm>
            <a:off x="7187437" y="3229377"/>
            <a:ext cx="1141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F927C-536F-4353-902B-58892563BA95}"/>
              </a:ext>
            </a:extLst>
          </p:cNvPr>
          <p:cNvSpPr txBox="1"/>
          <p:nvPr/>
        </p:nvSpPr>
        <p:spPr>
          <a:xfrm>
            <a:off x="3467211" y="893912"/>
            <a:ext cx="1228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517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7808285" cy="488019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004777" y="1268016"/>
            <a:ext cx="6152929" cy="313386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3678533" y="1534481"/>
            <a:ext cx="805416" cy="1455414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157221" y="1535762"/>
            <a:ext cx="847556" cy="1105043"/>
            <a:chOff x="1132113" y="803364"/>
            <a:chExt cx="1130075" cy="14733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7515735" y="1452029"/>
            <a:ext cx="813391" cy="1188775"/>
            <a:chOff x="10180468" y="803364"/>
            <a:chExt cx="1084521" cy="1585032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167725" y="1534481"/>
            <a:ext cx="805416" cy="1455414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6146438" y="1534481"/>
            <a:ext cx="805416" cy="1455414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299303" y="3135214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6278016" y="3229509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>
            <a:off x="2444160" y="1661729"/>
            <a:ext cx="781493" cy="287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2444159" y="2104023"/>
            <a:ext cx="1141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3810111" y="3185129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D88C47-02CE-4C66-AF02-137067E74AA4}"/>
              </a:ext>
            </a:extLst>
          </p:cNvPr>
          <p:cNvSpPr txBox="1"/>
          <p:nvPr/>
        </p:nvSpPr>
        <p:spPr>
          <a:xfrm>
            <a:off x="3467211" y="893912"/>
            <a:ext cx="1228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8508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7808285" cy="488019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004777" y="1268016"/>
            <a:ext cx="6152929" cy="313386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3678533" y="1534481"/>
            <a:ext cx="805416" cy="1455414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157221" y="1535762"/>
            <a:ext cx="847556" cy="1105043"/>
            <a:chOff x="1132113" y="803364"/>
            <a:chExt cx="1130075" cy="14733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7515735" y="1452029"/>
            <a:ext cx="813391" cy="1188775"/>
            <a:chOff x="10180468" y="803364"/>
            <a:chExt cx="1084521" cy="1585032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167725" y="1534481"/>
            <a:ext cx="805416" cy="1455414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6146438" y="1534481"/>
            <a:ext cx="805416" cy="1455414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299303" y="3135214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6278016" y="3229509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>
            <a:off x="4861114" y="1661729"/>
            <a:ext cx="781493" cy="287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4798898" y="2173847"/>
            <a:ext cx="1141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fetch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3810111" y="3185129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7234946" y="2672536"/>
            <a:ext cx="542261" cy="3109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3A39B-D62C-4B11-A13B-F927EBE11B8E}"/>
              </a:ext>
            </a:extLst>
          </p:cNvPr>
          <p:cNvSpPr txBox="1"/>
          <p:nvPr/>
        </p:nvSpPr>
        <p:spPr>
          <a:xfrm>
            <a:off x="3467211" y="893912"/>
            <a:ext cx="1228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065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7808285" cy="488019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004777" y="1268016"/>
            <a:ext cx="6152929" cy="313386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3678533" y="1534481"/>
            <a:ext cx="805416" cy="1455414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157221" y="1535762"/>
            <a:ext cx="847556" cy="1105043"/>
            <a:chOff x="1132113" y="803364"/>
            <a:chExt cx="1130075" cy="14733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7515735" y="1452029"/>
            <a:ext cx="813391" cy="1188775"/>
            <a:chOff x="10180468" y="803364"/>
            <a:chExt cx="1084521" cy="1585032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167725" y="1534481"/>
            <a:ext cx="805416" cy="1455414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6146438" y="1534481"/>
            <a:ext cx="805416" cy="1455414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299303" y="3135214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6278016" y="3506885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4798898" y="2173847"/>
            <a:ext cx="1141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merge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3810111" y="3185129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6278016" y="3092931"/>
            <a:ext cx="542261" cy="3109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1949D1-5372-415A-B6F4-03429E467D82}"/>
              </a:ext>
            </a:extLst>
          </p:cNvPr>
          <p:cNvSpPr txBox="1"/>
          <p:nvPr/>
        </p:nvSpPr>
        <p:spPr>
          <a:xfrm>
            <a:off x="3467211" y="893912"/>
            <a:ext cx="1228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15847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7808285" cy="488019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004777" y="1268016"/>
            <a:ext cx="6152929" cy="313386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3678533" y="1534481"/>
            <a:ext cx="805416" cy="1455414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157221" y="1535762"/>
            <a:ext cx="847556" cy="1105043"/>
            <a:chOff x="1132113" y="803364"/>
            <a:chExt cx="1130075" cy="14733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7515735" y="1452029"/>
            <a:ext cx="813391" cy="1188775"/>
            <a:chOff x="10180468" y="803364"/>
            <a:chExt cx="1084521" cy="1585032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167725" y="1534481"/>
            <a:ext cx="805416" cy="1455414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6146438" y="1534481"/>
            <a:ext cx="805416" cy="1455414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299303" y="3135214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6278016" y="3617440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 rot="10800000">
            <a:off x="4861114" y="1661729"/>
            <a:ext cx="781493" cy="287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4798898" y="2173847"/>
            <a:ext cx="1141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3810111" y="3185129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6278016" y="3143920"/>
            <a:ext cx="542261" cy="3109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EE01E7-0A84-4075-A414-3CA27CC7AD85}"/>
              </a:ext>
            </a:extLst>
          </p:cNvPr>
          <p:cNvSpPr/>
          <p:nvPr/>
        </p:nvSpPr>
        <p:spPr>
          <a:xfrm>
            <a:off x="3810111" y="3772899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8CA7C3-01BD-45D1-8730-850BF33AF33C}"/>
              </a:ext>
            </a:extLst>
          </p:cNvPr>
          <p:cNvSpPr txBox="1"/>
          <p:nvPr/>
        </p:nvSpPr>
        <p:spPr>
          <a:xfrm>
            <a:off x="3467211" y="893912"/>
            <a:ext cx="1228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6279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2019 </a:t>
            </a:r>
            <a:r>
              <a:rPr lang="en-US" dirty="0"/>
              <a:t>Cognizant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167" y="545073"/>
            <a:ext cx="8796970" cy="3891614"/>
            <a:chOff x="146167" y="545073"/>
            <a:chExt cx="8796970" cy="3891614"/>
          </a:xfrm>
        </p:grpSpPr>
        <p:sp>
          <p:nvSpPr>
            <p:cNvPr id="9" name="Rectangle 8"/>
            <p:cNvSpPr/>
            <p:nvPr/>
          </p:nvSpPr>
          <p:spPr>
            <a:xfrm>
              <a:off x="146167" y="2358701"/>
              <a:ext cx="7760898" cy="110295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54">
                <a:defRPr/>
              </a:pPr>
              <a:endParaRPr lang="en-US" sz="21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49791" y="3464753"/>
              <a:ext cx="973208" cy="399696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Log Tickets</a:t>
              </a:r>
            </a:p>
          </p:txBody>
        </p:sp>
        <p:sp>
          <p:nvSpPr>
            <p:cNvPr id="11" name="Flowchart: Decision 10"/>
            <p:cNvSpPr/>
            <p:nvPr/>
          </p:nvSpPr>
          <p:spPr bwMode="auto">
            <a:xfrm>
              <a:off x="1026281" y="3469512"/>
              <a:ext cx="388811" cy="399695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kern="0" dirty="0">
                <a:solidFill>
                  <a:srgbClr val="000000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146041" y="3464749"/>
              <a:ext cx="1604933" cy="403534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Monitoring &amp; Feedback</a:t>
              </a:r>
            </a:p>
          </p:txBody>
        </p:sp>
        <p:sp>
          <p:nvSpPr>
            <p:cNvPr id="13" name="Flowchart: Decision 12"/>
            <p:cNvSpPr/>
            <p:nvPr/>
          </p:nvSpPr>
          <p:spPr bwMode="auto">
            <a:xfrm>
              <a:off x="2687204" y="3464384"/>
              <a:ext cx="393192" cy="389447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b="1" kern="0" dirty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774253" y="3467356"/>
              <a:ext cx="1308517" cy="395053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Update CMDB</a:t>
              </a:r>
            </a:p>
          </p:txBody>
        </p:sp>
        <p:sp>
          <p:nvSpPr>
            <p:cNvPr id="15" name="Flowchart: Decision 14"/>
            <p:cNvSpPr/>
            <p:nvPr/>
          </p:nvSpPr>
          <p:spPr bwMode="auto">
            <a:xfrm>
              <a:off x="4010320" y="3464755"/>
              <a:ext cx="342470" cy="399695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b="1" kern="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094962" y="3472332"/>
              <a:ext cx="1141665" cy="413834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b="1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7" name="Flowchart: Decision 16"/>
            <p:cNvSpPr/>
            <p:nvPr/>
          </p:nvSpPr>
          <p:spPr bwMode="auto">
            <a:xfrm>
              <a:off x="5154171" y="3474590"/>
              <a:ext cx="327662" cy="372091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b="1" kern="0" dirty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251447" y="3460198"/>
              <a:ext cx="1106256" cy="416168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Release Mgmt</a:t>
              </a:r>
            </a:p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Approvals</a:t>
              </a:r>
            </a:p>
          </p:txBody>
        </p:sp>
        <p:sp>
          <p:nvSpPr>
            <p:cNvPr id="19" name="Flowchart: Decision 18"/>
            <p:cNvSpPr/>
            <p:nvPr/>
          </p:nvSpPr>
          <p:spPr bwMode="auto">
            <a:xfrm>
              <a:off x="6231353" y="3464743"/>
              <a:ext cx="525107" cy="422672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b="1" kern="0" dirty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376264" y="3458184"/>
              <a:ext cx="1494122" cy="42267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Integration &amp; </a:t>
              </a:r>
            </a:p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Functional Testing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22148" y="3464753"/>
              <a:ext cx="11209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Deploy to </a:t>
              </a:r>
            </a:p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Production</a:t>
              </a:r>
            </a:p>
          </p:txBody>
        </p:sp>
        <p:sp>
          <p:nvSpPr>
            <p:cNvPr id="22" name="Flowchart: Decision 21"/>
            <p:cNvSpPr/>
            <p:nvPr/>
          </p:nvSpPr>
          <p:spPr bwMode="auto">
            <a:xfrm>
              <a:off x="7785774" y="3473203"/>
              <a:ext cx="393192" cy="368384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kern="0" dirty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905408" y="2871469"/>
              <a:ext cx="1029314" cy="982363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88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       </a:t>
              </a:r>
            </a:p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Deploy to NPE Environment</a:t>
              </a:r>
            </a:p>
          </p:txBody>
        </p:sp>
        <p:sp>
          <p:nvSpPr>
            <p:cNvPr id="24" name="Flowchart: Decision 23"/>
            <p:cNvSpPr/>
            <p:nvPr/>
          </p:nvSpPr>
          <p:spPr bwMode="auto">
            <a:xfrm>
              <a:off x="8230634" y="2627991"/>
              <a:ext cx="393192" cy="401249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kern="0" dirty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899212" y="1974611"/>
              <a:ext cx="1043925" cy="880589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 dirty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endParaRPr>
            </a:p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 dirty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endParaRPr>
            </a:p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Non Production Environment</a:t>
              </a:r>
            </a:p>
          </p:txBody>
        </p:sp>
        <p:sp>
          <p:nvSpPr>
            <p:cNvPr id="26" name="Flowchart: Decision 25"/>
            <p:cNvSpPr/>
            <p:nvPr/>
          </p:nvSpPr>
          <p:spPr bwMode="auto">
            <a:xfrm>
              <a:off x="7617400" y="1952985"/>
              <a:ext cx="393193" cy="389447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b="1" kern="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770976" y="1949724"/>
              <a:ext cx="1106308" cy="417275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b="1" kern="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8" name="Flowchart: Decision 27"/>
            <p:cNvSpPr/>
            <p:nvPr/>
          </p:nvSpPr>
          <p:spPr bwMode="auto">
            <a:xfrm>
              <a:off x="6454608" y="1952546"/>
              <a:ext cx="388810" cy="399696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kern="0" dirty="0">
                <a:solidFill>
                  <a:srgbClr val="000000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419890" y="1963079"/>
              <a:ext cx="1329154" cy="398823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Code </a:t>
              </a:r>
              <a:r>
                <a:rPr lang="en-US" sz="900" kern="0" dirty="0" smtClean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Quality/Security  </a:t>
              </a: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&amp; Artifact Repo</a:t>
              </a:r>
            </a:p>
          </p:txBody>
        </p:sp>
        <p:sp>
          <p:nvSpPr>
            <p:cNvPr id="30" name="Flowchart: Decision 29"/>
            <p:cNvSpPr/>
            <p:nvPr/>
          </p:nvSpPr>
          <p:spPr bwMode="auto">
            <a:xfrm>
              <a:off x="3799605" y="1966760"/>
              <a:ext cx="388810" cy="399696"/>
            </a:xfrm>
            <a:prstGeom prst="flowChartDecision">
              <a:avLst/>
            </a:prstGeom>
            <a:noFill/>
            <a:ln w="28575" cap="flat" cmpd="sng" algn="ctr">
              <a:solidFill>
                <a:srgbClr val="FFFFFF">
                  <a:lumMod val="9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556183" y="1965629"/>
              <a:ext cx="1529670" cy="399696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50" kern="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2" name="Flowchart: Decision 31"/>
            <p:cNvSpPr/>
            <p:nvPr/>
          </p:nvSpPr>
          <p:spPr bwMode="auto">
            <a:xfrm>
              <a:off x="2284912" y="1974607"/>
              <a:ext cx="393192" cy="389447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b="1" kern="0" dirty="0">
                <a:solidFill>
                  <a:srgbClr val="000000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1284433" y="1960916"/>
              <a:ext cx="1252802" cy="403534"/>
            </a:xfrm>
            <a:prstGeom prst="rect">
              <a:avLst/>
            </a:prstGeom>
            <a:solidFill>
              <a:srgbClr val="002060"/>
            </a:solidFill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Source Code</a:t>
              </a:r>
            </a:p>
          </p:txBody>
        </p:sp>
        <p:sp>
          <p:nvSpPr>
            <p:cNvPr id="34" name="Flowchart: Decision 33"/>
            <p:cNvSpPr/>
            <p:nvPr/>
          </p:nvSpPr>
          <p:spPr bwMode="auto">
            <a:xfrm>
              <a:off x="1014096" y="1967378"/>
              <a:ext cx="388810" cy="399696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25" kern="0" dirty="0">
                <a:solidFill>
                  <a:srgbClr val="000000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49791" y="1957420"/>
              <a:ext cx="1115693" cy="417529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Requirements &amp; Design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847508" y="1970280"/>
              <a:ext cx="1095803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Cloud Services Platform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1284433" y="1437081"/>
              <a:ext cx="1252802" cy="52418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4104544" y="1437466"/>
              <a:ext cx="1298918" cy="52537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5447296" y="1437466"/>
              <a:ext cx="1284845" cy="52537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763697" y="1437466"/>
              <a:ext cx="1099833" cy="52537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2574606" y="1436929"/>
              <a:ext cx="1485697" cy="523712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891991" y="1433991"/>
              <a:ext cx="1044192" cy="518556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898982" y="3851908"/>
              <a:ext cx="1040524" cy="51916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5248693" y="3851908"/>
              <a:ext cx="1099916" cy="51916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2776471" y="3860435"/>
              <a:ext cx="1283828" cy="513168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1140496" y="3857693"/>
              <a:ext cx="1590488" cy="515906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146232" y="3851011"/>
              <a:ext cx="966976" cy="50667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149794" y="1436695"/>
              <a:ext cx="1107893" cy="52301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790" y="4005880"/>
              <a:ext cx="719517" cy="165049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 bwMode="auto">
            <a:xfrm>
              <a:off x="6377060" y="3840263"/>
              <a:ext cx="1492155" cy="527546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8472" y="1494962"/>
              <a:ext cx="437093" cy="204123"/>
            </a:xfrm>
            <a:prstGeom prst="rect">
              <a:avLst/>
            </a:prstGeom>
          </p:spPr>
        </p:pic>
        <p:sp>
          <p:nvSpPr>
            <p:cNvPr id="52" name="Rounded Rectangle 51"/>
            <p:cNvSpPr/>
            <p:nvPr/>
          </p:nvSpPr>
          <p:spPr bwMode="auto">
            <a:xfrm>
              <a:off x="4097203" y="3854906"/>
              <a:ext cx="1132931" cy="513167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6790" y="2979919"/>
              <a:ext cx="77677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54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Arial" panose="020B0604020202020204"/>
                  <a:cs typeface="Arial" panose="020B0604020202020204" pitchFamily="34" charset="0"/>
                </a:rPr>
                <a:t>Insights</a:t>
              </a:r>
              <a:r>
                <a:rPr lang="en-US" sz="1200" kern="0" baseline="30000" dirty="0">
                  <a:solidFill>
                    <a:prstClr val="black"/>
                  </a:solidFill>
                  <a:latin typeface="Arial" panose="020B0604020202020204"/>
                  <a:cs typeface="Arial" panose="020B0604020202020204" pitchFamily="34" charset="0"/>
                </a:rPr>
                <a:t>TM</a:t>
              </a:r>
              <a:r>
                <a:rPr lang="en-US" sz="1200" kern="0" dirty="0">
                  <a:solidFill>
                    <a:prstClr val="black"/>
                  </a:solidFill>
                  <a:latin typeface="Arial" panose="020B0604020202020204"/>
                  <a:cs typeface="Arial" panose="020B0604020202020204" pitchFamily="34" charset="0"/>
                </a:rPr>
                <a:t> | BuildOn | ExtendCD | OnBot</a:t>
              </a:r>
              <a:endParaRPr lang="en-US" sz="1200" kern="0" baseline="30000" dirty="0">
                <a:solidFill>
                  <a:prstClr val="black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2075" y="4151838"/>
              <a:ext cx="497080" cy="16754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5255" y="3881810"/>
              <a:ext cx="510593" cy="102966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2665" y="3992736"/>
              <a:ext cx="519610" cy="20312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2982" y="4055150"/>
              <a:ext cx="271442" cy="27342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485446" y="1964716"/>
              <a:ext cx="598019" cy="40321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54">
                <a:defRPr/>
              </a:pPr>
              <a:endParaRPr lang="en-US" sz="21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683173" y="1965916"/>
              <a:ext cx="137730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Build/Package &amp;  </a:t>
              </a:r>
            </a:p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Continuous Integration 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1233" y="4059993"/>
              <a:ext cx="250504" cy="27526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0325" y="3884701"/>
              <a:ext cx="785455" cy="12117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4391" y="1552167"/>
              <a:ext cx="455754" cy="37537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3291" y="1486753"/>
              <a:ext cx="692341" cy="16960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4261" y="3936966"/>
              <a:ext cx="226658" cy="309674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5210" y="3857780"/>
              <a:ext cx="236923" cy="2316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8440" y="1784380"/>
              <a:ext cx="463565" cy="1211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5719" y="1661095"/>
              <a:ext cx="430934" cy="24087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1741" y="1587074"/>
              <a:ext cx="565755" cy="30786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5020" y="1691568"/>
              <a:ext cx="709932" cy="211711"/>
            </a:xfrm>
            <a:prstGeom prst="rect">
              <a:avLst/>
            </a:prstGeom>
          </p:spPr>
        </p:pic>
        <p:pic>
          <p:nvPicPr>
            <p:cNvPr id="70" name="Picture 32"/>
            <p:cNvPicPr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1756" y="3881051"/>
              <a:ext cx="316952" cy="454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32"/>
            <p:cNvPicPr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767" y="3892758"/>
              <a:ext cx="322736" cy="456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2" name="Group 71"/>
            <p:cNvGrpSpPr/>
            <p:nvPr/>
          </p:nvGrpSpPr>
          <p:grpSpPr>
            <a:xfrm>
              <a:off x="2675191" y="1490753"/>
              <a:ext cx="936606" cy="465392"/>
              <a:chOff x="7935495" y="5785200"/>
              <a:chExt cx="832920" cy="332041"/>
            </a:xfrm>
          </p:grpSpPr>
          <p:pic>
            <p:nvPicPr>
              <p:cNvPr id="120" name="Picture 32"/>
              <p:cNvPicPr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495" y="5797791"/>
                <a:ext cx="491538" cy="319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" name="Picture 33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3724" y="5785200"/>
                <a:ext cx="414691" cy="254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343" y="3811398"/>
              <a:ext cx="791241" cy="29350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57697" y="3858975"/>
              <a:ext cx="400906" cy="374096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2464596" y="2712581"/>
              <a:ext cx="35792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00" b="1" kern="0" dirty="0">
                  <a:solidFill>
                    <a:prstClr val="black"/>
                  </a:solidFill>
                  <a:latin typeface="Calibri" panose="020F0502020204030204"/>
                </a:rPr>
                <a:t>Cognizant DevOps Framework</a:t>
              </a:r>
            </a:p>
          </p:txBody>
        </p:sp>
        <p:sp>
          <p:nvSpPr>
            <p:cNvPr id="76" name="Flowchart: Decision 75"/>
            <p:cNvSpPr/>
            <p:nvPr/>
          </p:nvSpPr>
          <p:spPr bwMode="auto">
            <a:xfrm>
              <a:off x="5145194" y="1972506"/>
              <a:ext cx="393192" cy="389448"/>
            </a:xfrm>
            <a:prstGeom prst="flowChartDecision">
              <a:avLst/>
            </a:prstGeom>
            <a:solidFill>
              <a:srgbClr val="002060"/>
            </a:solidFill>
            <a:ln w="285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50" kern="0" dirty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104800" y="1960923"/>
              <a:ext cx="1296144" cy="402319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Unit Testing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5953" y="1724058"/>
              <a:ext cx="551231" cy="18214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18946" y="1459739"/>
              <a:ext cx="500063" cy="264319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155494" y="1469470"/>
              <a:ext cx="326725" cy="35321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626294" y="1669719"/>
              <a:ext cx="469341" cy="20759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441334" y="4169216"/>
              <a:ext cx="500063" cy="16016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479427" y="4083631"/>
              <a:ext cx="378619" cy="25003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366505" y="1747168"/>
              <a:ext cx="395721" cy="14604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483060" y="1522896"/>
              <a:ext cx="366077" cy="350609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511300" y="1472858"/>
              <a:ext cx="509819" cy="196861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515186" y="1531156"/>
              <a:ext cx="487845" cy="11383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376734" y="3966559"/>
              <a:ext cx="815145" cy="271715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1970" y="4010749"/>
              <a:ext cx="364331" cy="328613"/>
            </a:xfrm>
            <a:prstGeom prst="rect">
              <a:avLst/>
            </a:prstGeom>
          </p:spPr>
        </p:pic>
        <p:sp>
          <p:nvSpPr>
            <p:cNvPr id="90" name="Rectangle 89"/>
            <p:cNvSpPr/>
            <p:nvPr/>
          </p:nvSpPr>
          <p:spPr>
            <a:xfrm flipH="1">
              <a:off x="1777195" y="4090438"/>
              <a:ext cx="34251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 panose="020B0604020202020204" pitchFamily="34" charset="0"/>
                </a:rPr>
                <a:t>ELK</a:t>
              </a: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35660" y="3904126"/>
              <a:ext cx="904357" cy="126536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>
              <a:stCxn id="119" idx="1"/>
            </p:cNvCxnSpPr>
            <p:nvPr/>
          </p:nvCxnSpPr>
          <p:spPr>
            <a:xfrm flipV="1">
              <a:off x="1127252" y="962931"/>
              <a:ext cx="7672618" cy="4145"/>
            </a:xfrm>
            <a:prstGeom prst="straightConnector1">
              <a:avLst/>
            </a:prstGeom>
            <a:ln w="38100" cap="rnd">
              <a:solidFill>
                <a:srgbClr val="00728F"/>
              </a:solidFill>
              <a:prstDash val="sysDot"/>
              <a:headEnd type="none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313958" y="721704"/>
              <a:ext cx="746493" cy="5368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457154">
                <a:defRPr/>
              </a:pPr>
              <a:r>
                <a:rPr lang="en-US" sz="1000" b="1" dirty="0">
                  <a:solidFill>
                    <a:srgbClr val="0072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Approach to optimize tool set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8F3A681-F09E-B943-82C8-D8858DE24633}"/>
                </a:ext>
              </a:extLst>
            </p:cNvPr>
            <p:cNvGrpSpPr/>
            <p:nvPr/>
          </p:nvGrpSpPr>
          <p:grpSpPr>
            <a:xfrm>
              <a:off x="1121690" y="555027"/>
              <a:ext cx="816831" cy="823366"/>
              <a:chOff x="1121688" y="555027"/>
              <a:chExt cx="816831" cy="823366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C1B9BF6-C0A3-A748-8940-3490DFBEBD6D}"/>
                  </a:ext>
                </a:extLst>
              </p:cNvPr>
              <p:cNvSpPr/>
              <p:nvPr/>
            </p:nvSpPr>
            <p:spPr>
              <a:xfrm>
                <a:off x="1121688" y="555027"/>
                <a:ext cx="816831" cy="8168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78"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127250" y="555759"/>
                <a:ext cx="798569" cy="82263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 defTabSz="457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Assess Tech </a:t>
                </a:r>
                <a:b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</a:b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&amp; Tool </a:t>
                </a:r>
              </a:p>
              <a:p>
                <a:pPr algn="ctr" defTabSz="457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Landscape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82B00B-5831-8348-8DAD-6BDCD165C471}"/>
                </a:ext>
              </a:extLst>
            </p:cNvPr>
            <p:cNvGrpSpPr/>
            <p:nvPr/>
          </p:nvGrpSpPr>
          <p:grpSpPr>
            <a:xfrm>
              <a:off x="2402152" y="555027"/>
              <a:ext cx="817405" cy="823366"/>
              <a:chOff x="2275775" y="555027"/>
              <a:chExt cx="817405" cy="823366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698F49C-648C-F543-95DF-BDF581B24360}"/>
                  </a:ext>
                </a:extLst>
              </p:cNvPr>
              <p:cNvSpPr/>
              <p:nvPr/>
            </p:nvSpPr>
            <p:spPr>
              <a:xfrm>
                <a:off x="2276349" y="555027"/>
                <a:ext cx="816831" cy="8168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78"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275775" y="564558"/>
                <a:ext cx="807642" cy="813835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 defTabSz="457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b="1" dirty="0" smtClean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Assess </a:t>
                </a: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Future Technology Roadmap 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DE903E2-D50B-9241-82AC-C2C41F9131B8}"/>
                </a:ext>
              </a:extLst>
            </p:cNvPr>
            <p:cNvGrpSpPr/>
            <p:nvPr/>
          </p:nvGrpSpPr>
          <p:grpSpPr>
            <a:xfrm>
              <a:off x="4986338" y="552363"/>
              <a:ext cx="816831" cy="819496"/>
              <a:chOff x="5055571" y="552362"/>
              <a:chExt cx="816831" cy="81949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03E37B5-73C5-4C46-B5CC-AFFB1159F73C}"/>
                  </a:ext>
                </a:extLst>
              </p:cNvPr>
              <p:cNvSpPr/>
              <p:nvPr/>
            </p:nvSpPr>
            <p:spPr>
              <a:xfrm>
                <a:off x="5055571" y="555027"/>
                <a:ext cx="816831" cy="8168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78"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068497" y="552362"/>
                <a:ext cx="803903" cy="819496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 defTabSz="457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Identify </a:t>
                </a:r>
              </a:p>
              <a:p>
                <a:pPr algn="ctr" defTabSz="457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Opportunities </a:t>
                </a:r>
                <a:b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</a:b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for Seamless Toolchain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EAAC4E2-F017-824B-A089-8D81DA45884A}"/>
                </a:ext>
              </a:extLst>
            </p:cNvPr>
            <p:cNvGrpSpPr/>
            <p:nvPr/>
          </p:nvGrpSpPr>
          <p:grpSpPr>
            <a:xfrm>
              <a:off x="3683188" y="555029"/>
              <a:ext cx="839521" cy="823367"/>
              <a:chOff x="3656197" y="555027"/>
              <a:chExt cx="839521" cy="823367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D228C95-2F7E-1440-830E-A34AA5B31706}"/>
                  </a:ext>
                </a:extLst>
              </p:cNvPr>
              <p:cNvSpPr/>
              <p:nvPr/>
            </p:nvSpPr>
            <p:spPr>
              <a:xfrm>
                <a:off x="3665960" y="555027"/>
                <a:ext cx="816831" cy="8168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78"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656197" y="561582"/>
                <a:ext cx="839521" cy="81681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 defTabSz="457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Map Tool Features and Identify Gaps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4DCE6D6-07B3-594F-92FA-9B305CD241E9}"/>
                </a:ext>
              </a:extLst>
            </p:cNvPr>
            <p:cNvGrpSpPr/>
            <p:nvPr/>
          </p:nvGrpSpPr>
          <p:grpSpPr>
            <a:xfrm>
              <a:off x="7555394" y="554901"/>
              <a:ext cx="816831" cy="816959"/>
              <a:chOff x="7834794" y="554899"/>
              <a:chExt cx="816831" cy="8169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3682701-5539-7F4B-80AD-3E4257E3572E}"/>
                  </a:ext>
                </a:extLst>
              </p:cNvPr>
              <p:cNvSpPr/>
              <p:nvPr/>
            </p:nvSpPr>
            <p:spPr>
              <a:xfrm>
                <a:off x="7834794" y="555027"/>
                <a:ext cx="816831" cy="8168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78"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842350" y="554899"/>
                <a:ext cx="809275" cy="80815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 defTabSz="457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Optimized &amp; Integrated Enterprise, </a:t>
                </a:r>
                <a:b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</a:b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Open Source &amp; </a:t>
                </a:r>
                <a:b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</a:b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Vendor Tools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3BAC962-ABD1-024E-B41C-F23041F1DF96}"/>
                </a:ext>
              </a:extLst>
            </p:cNvPr>
            <p:cNvGrpSpPr/>
            <p:nvPr/>
          </p:nvGrpSpPr>
          <p:grpSpPr>
            <a:xfrm>
              <a:off x="6266802" y="545073"/>
              <a:ext cx="824965" cy="826787"/>
              <a:chOff x="6445180" y="545071"/>
              <a:chExt cx="824965" cy="826787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E03D387-53DD-0A44-98C5-5815D616897B}"/>
                  </a:ext>
                </a:extLst>
              </p:cNvPr>
              <p:cNvSpPr/>
              <p:nvPr/>
            </p:nvSpPr>
            <p:spPr>
              <a:xfrm>
                <a:off x="6445182" y="555027"/>
                <a:ext cx="816831" cy="8168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78"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445180" y="545071"/>
                <a:ext cx="824965" cy="79557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 defTabSz="457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b="1" dirty="0">
                    <a:solidFill>
                      <a:srgbClr val="00728F"/>
                    </a:solidFill>
                    <a:latin typeface="Arial" pitchFamily="34" charset="0"/>
                    <a:ea typeface="ＭＳ Ｐゴシック" pitchFamily="34" charset="-128"/>
                    <a:cs typeface="Arial" pitchFamily="34" charset="0"/>
                  </a:rPr>
                  <a:t>Define Tool Roadmap with Existing &amp; New tools (if any)</a:t>
                </a:r>
              </a:p>
            </p:txBody>
          </p:sp>
        </p:grp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21118" y="1565901"/>
              <a:ext cx="638492" cy="144934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091166" y="3933668"/>
              <a:ext cx="707231" cy="157163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6260" y="4130020"/>
              <a:ext cx="539459" cy="22854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001691" y="4104436"/>
              <a:ext cx="896309" cy="174851"/>
            </a:xfrm>
            <a:prstGeom prst="rect">
              <a:avLst/>
            </a:prstGeom>
          </p:spPr>
        </p:pic>
        <p:pic>
          <p:nvPicPr>
            <p:cNvPr id="104" name="Picture 8" descr="http://www.cloudpassage.com/img/puppet-logo.png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7588" y="1479692"/>
              <a:ext cx="446008" cy="30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87781" y="4150415"/>
              <a:ext cx="896309" cy="174851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0977" y="2739609"/>
              <a:ext cx="357179" cy="464900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74819" y="2537047"/>
              <a:ext cx="343337" cy="171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63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7808285" cy="488019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004777" y="1268016"/>
            <a:ext cx="6152929" cy="313386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3678533" y="1534481"/>
            <a:ext cx="805416" cy="1455414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157221" y="1535762"/>
            <a:ext cx="847556" cy="1105043"/>
            <a:chOff x="1132113" y="803364"/>
            <a:chExt cx="1130075" cy="14733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6"/>
              <a:ext cx="11300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7515735" y="1452029"/>
            <a:ext cx="813391" cy="1188775"/>
            <a:chOff x="10180468" y="803364"/>
            <a:chExt cx="1084521" cy="1585032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7"/>
              <a:ext cx="10845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167725" y="1534481"/>
            <a:ext cx="805416" cy="1455414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6146438" y="1534481"/>
            <a:ext cx="805416" cy="1455414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299303" y="3135214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6278016" y="3617440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 rot="10800000">
            <a:off x="2477355" y="1734779"/>
            <a:ext cx="781493" cy="287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2494237" y="2221562"/>
            <a:ext cx="1141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3810111" y="3185129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6278016" y="3143920"/>
            <a:ext cx="542261" cy="3109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EE01E7-0A84-4075-A414-3CA27CC7AD85}"/>
              </a:ext>
            </a:extLst>
          </p:cNvPr>
          <p:cNvSpPr/>
          <p:nvPr/>
        </p:nvSpPr>
        <p:spPr>
          <a:xfrm>
            <a:off x="1299303" y="3641367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1434E-9EDD-40EB-8513-043E0A1BF43A}"/>
              </a:ext>
            </a:extLst>
          </p:cNvPr>
          <p:cNvSpPr txBox="1"/>
          <p:nvPr/>
        </p:nvSpPr>
        <p:spPr>
          <a:xfrm>
            <a:off x="3467211" y="893912"/>
            <a:ext cx="1228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Remote Repo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C65305-EA32-4C59-B7C4-37E5DAE2CE55}"/>
              </a:ext>
            </a:extLst>
          </p:cNvPr>
          <p:cNvSpPr/>
          <p:nvPr/>
        </p:nvSpPr>
        <p:spPr>
          <a:xfrm>
            <a:off x="3810111" y="3649342"/>
            <a:ext cx="542261" cy="3109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CB</a:t>
            </a:r>
          </a:p>
        </p:txBody>
      </p:sp>
    </p:spTree>
    <p:extLst>
      <p:ext uri="{BB962C8B-B14F-4D97-AF65-F5344CB8AC3E}">
        <p14:creationId xmlns:p14="http://schemas.microsoft.com/office/powerpoint/2010/main" val="24237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E407-3609-4559-8121-33A46DE3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More on Collaborative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CF1B-E6E3-444A-9FCB-D505C63B5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Deleting a branch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 sz="15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d &lt;</a:t>
            </a:r>
            <a:r>
              <a:rPr lang="en-US" sz="1500" dirty="0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Merge conflicts! How do you resolve?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Pull requests ?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tag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v1.0 / git tag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v1.0 &lt;commit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49" y="2086372"/>
            <a:ext cx="2546351" cy="25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Dealing with Merge Conflicts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Two typical cases of merge conflicts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Normal merge where you’re a collaborator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Pull request (handled by the repository owner)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66" y="1425676"/>
            <a:ext cx="3184033" cy="23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0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93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51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7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90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0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51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2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420464" y="1254356"/>
            <a:ext cx="2151522" cy="539815"/>
            <a:chOff x="5879690" y="459976"/>
            <a:chExt cx="2151522" cy="5398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79690" y="475456"/>
              <a:ext cx="524335" cy="52433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6404026" y="475457"/>
              <a:ext cx="521208" cy="50572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925234" y="494015"/>
              <a:ext cx="521208" cy="46860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446442" y="459976"/>
              <a:ext cx="584770" cy="521208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1CDC2DDA-08E6-4D5B-A215-9FC241CBA4FF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47650"/>
            <a:ext cx="8464550" cy="455613"/>
          </a:xfrm>
        </p:spPr>
        <p:txBody>
          <a:bodyPr rtlCol="0">
            <a:normAutofit/>
          </a:bodyPr>
          <a:lstStyle/>
          <a:p>
            <a:pPr eaLnBrk="1" hangingPunct="1"/>
            <a:r>
              <a:rPr lang="en-US" altLang="en-US" dirty="0" smtClean="0"/>
              <a:t>Agenda</a:t>
            </a:r>
            <a:endParaRPr lang="en-US" altLang="en-US" dirty="0"/>
          </a:p>
        </p:txBody>
      </p:sp>
      <p:sp>
        <p:nvSpPr>
          <p:cNvPr id="21508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314325" y="993775"/>
            <a:ext cx="8461375" cy="3281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Calibri" panose="020F0502020204030204" pitchFamily="34" charset="0"/>
              </a:rPr>
              <a:t>Overview </a:t>
            </a:r>
            <a:r>
              <a:rPr lang="en-US" sz="1400" b="1" dirty="0">
                <a:latin typeface="Calibri" panose="020F0502020204030204" pitchFamily="34" charset="0"/>
              </a:rPr>
              <a:t>of Version control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Calibri" panose="020F0502020204030204" pitchFamily="34" charset="0"/>
              </a:rPr>
              <a:t>GIT overview</a:t>
            </a:r>
          </a:p>
          <a:p>
            <a:pPr marL="514350" lvl="1" indent="-285750" eaLnBrk="1" hangingPunct="1">
              <a:buFont typeface="Wingdings" panose="05000000000000000000" pitchFamily="2" charset="2"/>
              <a:buChar char="Ø"/>
            </a:pPr>
            <a:r>
              <a:rPr lang="en-US" sz="1000" b="1" dirty="0" smtClean="0">
                <a:latin typeface="Calibri" panose="020F0502020204030204" pitchFamily="34" charset="0"/>
              </a:rPr>
              <a:t>Common terminologies</a:t>
            </a:r>
          </a:p>
          <a:p>
            <a:pPr marL="514350" lvl="1" indent="-285750" eaLnBrk="1" hangingPunct="1">
              <a:buFont typeface="Wingdings" panose="05000000000000000000" pitchFamily="2" charset="2"/>
              <a:buChar char="Ø"/>
            </a:pPr>
            <a:r>
              <a:rPr lang="en-US" sz="1000" b="1" dirty="0" smtClean="0">
                <a:latin typeface="Calibri" panose="020F0502020204030204" pitchFamily="34" charset="0"/>
              </a:rPr>
              <a:t>Process Flow</a:t>
            </a:r>
            <a:endParaRPr lang="en-US" sz="1000" b="1" dirty="0">
              <a:latin typeface="Calibri" panose="020F0502020204030204" pitchFamily="34" charset="0"/>
            </a:endParaRPr>
          </a:p>
          <a:p>
            <a:pPr marL="514350" lvl="1" indent="-285750" eaLnBrk="1" hangingPunct="1">
              <a:buFont typeface="Wingdings" panose="05000000000000000000" pitchFamily="2" charset="2"/>
              <a:buChar char="Ø"/>
            </a:pPr>
            <a:r>
              <a:rPr lang="en-US" sz="1000" b="1" dirty="0" smtClean="0">
                <a:latin typeface="Calibri" panose="020F0502020204030204" pitchFamily="34" charset="0"/>
              </a:rPr>
              <a:t>Simple Day to day GIT workflow</a:t>
            </a:r>
          </a:p>
          <a:p>
            <a:pPr marL="514350" lvl="1" indent="-285750" eaLnBrk="1" hangingPunct="1">
              <a:buFont typeface="Wingdings" panose="05000000000000000000" pitchFamily="2" charset="2"/>
              <a:buChar char="Ø"/>
            </a:pPr>
            <a:r>
              <a:rPr lang="en-US" sz="1000" b="1" dirty="0" smtClean="0">
                <a:latin typeface="Calibri" panose="020F0502020204030204" pitchFamily="34" charset="0"/>
              </a:rPr>
              <a:t>GIT Installation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Calibri" panose="020F0502020204030204" pitchFamily="34" charset="0"/>
              </a:rPr>
              <a:t>GITHUB </a:t>
            </a:r>
            <a:r>
              <a:rPr lang="en-US" sz="1400" b="1" dirty="0">
                <a:latin typeface="Calibri" panose="020F0502020204030204" pitchFamily="34" charset="0"/>
              </a:rPr>
              <a:t>tool </a:t>
            </a:r>
            <a:r>
              <a:rPr lang="en-US" sz="1400" b="1" dirty="0" smtClean="0">
                <a:latin typeface="Calibri" panose="020F0502020204030204" pitchFamily="34" charset="0"/>
              </a:rPr>
              <a:t>demo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Calibri" panose="020F0502020204030204" pitchFamily="34" charset="0"/>
              </a:rPr>
              <a:t>References/Resources</a:t>
            </a:r>
            <a:endParaRPr lang="en-US" sz="1400" b="1" dirty="0">
              <a:latin typeface="Calibri" panose="020F0502020204030204" pitchFamily="34" charset="0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Calibri" panose="020F0502020204030204" pitchFamily="34" charset="0"/>
              </a:rPr>
              <a:t>Q&amp;A </a:t>
            </a:r>
            <a:r>
              <a:rPr lang="en-US" sz="1400" b="1" dirty="0">
                <a:latin typeface="Calibri" panose="020F0502020204030204" pitchFamily="34" charset="0"/>
              </a:rPr>
              <a:t>Session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endParaRPr lang="en-US" sz="1400" b="1" dirty="0">
              <a:latin typeface="Calibri" panose="020F0502020204030204" pitchFamily="34" charset="0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endParaRPr lang="en-US" sz="1400" b="1" dirty="0" smtClean="0">
              <a:latin typeface="Calibri" panose="020F0502020204030204" pitchFamily="34" charset="0"/>
            </a:endParaRPr>
          </a:p>
          <a:p>
            <a:pPr eaLnBrk="1" hangingPunct="1"/>
            <a:endParaRPr lang="en-US" sz="1400" b="1" dirty="0" smtClean="0">
              <a:latin typeface="Calibri" panose="020F0502020204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0464" y="993775"/>
            <a:ext cx="2151522" cy="539815"/>
            <a:chOff x="5879690" y="459976"/>
            <a:chExt cx="2151522" cy="5398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9690" y="475456"/>
              <a:ext cx="524335" cy="5243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4026" y="475457"/>
              <a:ext cx="521208" cy="5057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5234" y="494015"/>
              <a:ext cx="521208" cy="4686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6442" y="459976"/>
              <a:ext cx="584770" cy="521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5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34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13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06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31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26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37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91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494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278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2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285" y="994478"/>
            <a:ext cx="3982065" cy="2529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Overview of Version </a:t>
            </a:r>
            <a:r>
              <a:rPr lang="en-US" b="1" dirty="0" smtClean="0">
                <a:latin typeface="Calibri" panose="020F0502020204030204" pitchFamily="34" charset="0"/>
              </a:rPr>
              <a:t>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</a:rPr>
              <a:t>Why we need Version control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</a:rPr>
              <a:t>Allows developers to work simultaneously.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</a:rPr>
              <a:t>Does not allow overwriting each other’s changes.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</a:rPr>
              <a:t>Maintains a history of every version.</a:t>
            </a:r>
            <a:endParaRPr lang="en-US" sz="1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</a:rPr>
              <a:t>Historical view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alibri" panose="020F0502020204030204" pitchFamily="34" charset="0"/>
              </a:rPr>
              <a:t>Single or Local File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</a:rPr>
              <a:t>Centralized version control system (CVCS</a:t>
            </a:r>
            <a:r>
              <a:rPr lang="en-US" sz="1000" dirty="0" smtClean="0">
                <a:latin typeface="Calibri" panose="020F0502020204030204" pitchFamily="34" charset="0"/>
              </a:rPr>
              <a:t>). E.g.: SubVersion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</a:rPr>
              <a:t>Distributed/Decentralized version control system (DVCS</a:t>
            </a:r>
            <a:r>
              <a:rPr lang="en-US" sz="1000" dirty="0" smtClean="0">
                <a:latin typeface="Calibri" panose="020F0502020204030204" pitchFamily="34" charset="0"/>
              </a:rPr>
              <a:t>) E.g.: GIT, Bitkeeper, Mercurial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</a:rPr>
              <a:t>Advantages </a:t>
            </a:r>
            <a:r>
              <a:rPr lang="en-US" sz="1400" b="1" dirty="0">
                <a:latin typeface="Calibri" panose="020F0502020204030204" pitchFamily="34" charset="0"/>
              </a:rPr>
              <a:t>of DVCS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</a:rPr>
              <a:t>Implicit </a:t>
            </a:r>
            <a:r>
              <a:rPr lang="en-US" sz="1000" dirty="0" smtClean="0">
                <a:latin typeface="Calibri" panose="020F0502020204030204" pitchFamily="34" charset="0"/>
              </a:rPr>
              <a:t>backup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alibri" panose="020F0502020204030204" pitchFamily="34" charset="0"/>
              </a:rPr>
              <a:t>Security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</a:rPr>
              <a:t>No need of powerful </a:t>
            </a:r>
            <a:r>
              <a:rPr lang="en-US" sz="1000" dirty="0" smtClean="0">
                <a:latin typeface="Calibri" panose="020F0502020204030204" pitchFamily="34" charset="0"/>
              </a:rPr>
              <a:t>hardware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alibri" panose="020F0502020204030204" pitchFamily="34" charset="0"/>
              </a:rPr>
              <a:t>Very minimal usage of Server (Only needed for Push/Pull)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</a:rPr>
              <a:t>Easier branching</a:t>
            </a:r>
          </a:p>
          <a:p>
            <a:pPr marL="450850" lvl="3" indent="-285750">
              <a:buFont typeface="Arial" panose="020B0604020202020204" pitchFamily="34" charset="0"/>
              <a:buChar char="•"/>
            </a:pPr>
            <a:endParaRPr lang="en-US" sz="800" b="1" dirty="0">
              <a:latin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400" b="1" dirty="0">
              <a:latin typeface="Calibri" panose="020F0502020204030204" pitchFamily="34" charset="0"/>
            </a:endParaRP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sz="1000" b="1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D04CAA-8FA0-47D1-86BB-7EFEECE2C84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5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65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09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571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GitHub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9051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823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88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2" y="491613"/>
            <a:ext cx="7364360" cy="40899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396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90512"/>
            <a:ext cx="6076950" cy="4562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90512"/>
            <a:ext cx="6076950" cy="456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9051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840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</p:spTree>
    <p:extLst>
      <p:ext uri="{BB962C8B-B14F-4D97-AF65-F5344CB8AC3E}">
        <p14:creationId xmlns:p14="http://schemas.microsoft.com/office/powerpoint/2010/main" val="1921103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09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6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62643"/>
            <a:ext cx="7886700" cy="1876655"/>
          </a:xfrm>
        </p:spPr>
      </p:pic>
    </p:spTree>
    <p:extLst>
      <p:ext uri="{BB962C8B-B14F-4D97-AF65-F5344CB8AC3E}">
        <p14:creationId xmlns:p14="http://schemas.microsoft.com/office/powerpoint/2010/main" val="3518057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44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45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7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921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add &lt;filename&gt;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/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add .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commit / git commit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 “commit message”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/ git log —stat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clone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Other commands like git show, git ignore, git diff etc.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permissions on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/>
              <a:t>you can grant read/write access to collaborators on a personal repository, members of an organization can have more granular access permissions for the organization's repositories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https://help.github.com/en/articles/permission-levels-for-a-user-account-repository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412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3F23-C768-4142-9883-3318F953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8" y="1262063"/>
            <a:ext cx="4421329" cy="33194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9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GIT Overview – Common Terminologies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8508" y="703140"/>
            <a:ext cx="8460842" cy="32805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</a:rPr>
              <a:t>Local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</a:rPr>
              <a:t>Working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</a:rPr>
              <a:t>Index or Staging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</a:rPr>
              <a:t>Remote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</a:rPr>
              <a:t>Other terminologies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b="1" dirty="0" smtClean="0">
                <a:latin typeface="Calibri" panose="020F0502020204030204" pitchFamily="34" charset="0"/>
              </a:rPr>
              <a:t>Clone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b="1" dirty="0" smtClean="0">
                <a:latin typeface="Calibri" panose="020F0502020204030204" pitchFamily="34" charset="0"/>
              </a:rPr>
              <a:t>Push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b="1" dirty="0" smtClean="0">
                <a:latin typeface="Calibri" panose="020F0502020204030204" pitchFamily="34" charset="0"/>
              </a:rPr>
              <a:t>Pull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b="1" dirty="0" smtClean="0">
                <a:latin typeface="Calibri" panose="020F0502020204030204" pitchFamily="34" charset="0"/>
              </a:rPr>
              <a:t>HEAD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b="1" dirty="0" smtClean="0">
                <a:latin typeface="Calibri" panose="020F0502020204030204" pitchFamily="34" charset="0"/>
              </a:rPr>
              <a:t>Branches</a:t>
            </a:r>
            <a:endParaRPr lang="en-US" sz="1000" b="1" dirty="0">
              <a:latin typeface="Calibri" panose="020F0502020204030204" pitchFamily="34" charset="0"/>
            </a:endParaRP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b="1" dirty="0" smtClean="0">
                <a:latin typeface="Calibri" panose="020F0502020204030204" pitchFamily="34" charset="0"/>
              </a:rPr>
              <a:t>Trees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000" b="1" dirty="0" smtClean="0">
                <a:latin typeface="Calibri" panose="020F0502020204030204" pitchFamily="34" charset="0"/>
              </a:rPr>
              <a:t>Commits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400" b="1" dirty="0">
              <a:latin typeface="Calibri" panose="020F0502020204030204" pitchFamily="34" charset="0"/>
            </a:endParaRP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sz="1000" b="1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D04CAA-8FA0-47D1-86BB-7EFEECE2C84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904" y="637660"/>
            <a:ext cx="1514167" cy="1387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31" y="734251"/>
            <a:ext cx="1964119" cy="1647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936" y="2381328"/>
            <a:ext cx="1948406" cy="1571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182" y="703140"/>
            <a:ext cx="1341028" cy="188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Rebranded [Read-Only]" id="{2D5FF116-1794-439E-ADF1-3E9820273BD1}" vid="{DA7DD8B6-6C25-4E85-9431-E8E08302BBC2}"/>
    </a:ext>
  </a:extLst>
</a:theme>
</file>

<file path=ppt/theme/theme2.xml><?xml version="1.0" encoding="utf-8"?>
<a:theme xmlns:a="http://schemas.openxmlformats.org/drawingml/2006/main" name="1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Rebranded [Read-Only]" id="{2D5FF116-1794-439E-ADF1-3E9820273BD1}" vid="{DA7DD8B6-6C25-4E85-9431-E8E08302BBC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06dbc50a-7c40-497c-8ead-392c4a2b388e" origin="userSelected">
  <element uid="3a0f620a-74f7-4504-a030-448d9ea0e08a" value=""/>
  <element uid="id_classification_nonbusiness" value=""/>
  <element uid="0bf5a77d-3f3a-4e58-9a8a-1570d5e8454d" value=""/>
</sisl>
</file>

<file path=customXml/itemProps1.xml><?xml version="1.0" encoding="utf-8"?>
<ds:datastoreItem xmlns:ds="http://schemas.openxmlformats.org/officeDocument/2006/customXml" ds:itemID="{D74BDECB-21AB-4710-A473-DF30E7DCDA2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13603</TotalTime>
  <Words>1926</Words>
  <Application>Microsoft Office PowerPoint</Application>
  <PresentationFormat>On-screen Show (16:9)</PresentationFormat>
  <Paragraphs>589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ＭＳ Ｐゴシック</vt:lpstr>
      <vt:lpstr>Arial</vt:lpstr>
      <vt:lpstr>Avenir Book</vt:lpstr>
      <vt:lpstr>Avenir Heavy</vt:lpstr>
      <vt:lpstr>Avenir Light</vt:lpstr>
      <vt:lpstr>Avenir Medium</vt:lpstr>
      <vt:lpstr>Calibri</vt:lpstr>
      <vt:lpstr>Courier New</vt:lpstr>
      <vt:lpstr>Times New Roman</vt:lpstr>
      <vt:lpstr>Wingdings</vt:lpstr>
      <vt:lpstr>Cognizant</vt:lpstr>
      <vt:lpstr>1_Cognizant</vt:lpstr>
      <vt:lpstr>GIT Session</vt:lpstr>
      <vt:lpstr>Devops overview</vt:lpstr>
      <vt:lpstr>PowerPoint Presentation</vt:lpstr>
      <vt:lpstr>MOM</vt:lpstr>
      <vt:lpstr>PowerPoint Presentation</vt:lpstr>
      <vt:lpstr>Agenda</vt:lpstr>
      <vt:lpstr>Overview of Version control</vt:lpstr>
      <vt:lpstr>PowerPoint Presentation</vt:lpstr>
      <vt:lpstr>GIT Overview – Common Terminologies</vt:lpstr>
      <vt:lpstr>GIT – Process Flow</vt:lpstr>
      <vt:lpstr>GIT Overview – A Day to Day Workflow</vt:lpstr>
      <vt:lpstr>GIT Installation</vt:lpstr>
      <vt:lpstr>What’s the plan for today? </vt:lpstr>
      <vt:lpstr>Version Control with Git and GitHub</vt:lpstr>
      <vt:lpstr>PowerPoint Presentation</vt:lpstr>
      <vt:lpstr>Why version control?</vt:lpstr>
      <vt:lpstr>How do you work with other developers? </vt:lpstr>
      <vt:lpstr>How do you work with other developers? </vt:lpstr>
      <vt:lpstr>Git Installation</vt:lpstr>
      <vt:lpstr>Version Control Terminology</vt:lpstr>
      <vt:lpstr>Version Control Terminology</vt:lpstr>
      <vt:lpstr>Version Control Terminology</vt:lpstr>
      <vt:lpstr>Version Control Terminology</vt:lpstr>
      <vt:lpstr>Let’s dive into the good stuff now</vt:lpstr>
      <vt:lpstr>Basic Git Commands</vt:lpstr>
      <vt:lpstr>Feature of Git</vt:lpstr>
      <vt:lpstr>PowerPoint Presentation</vt:lpstr>
      <vt:lpstr>Basic Git model locally</vt:lpstr>
      <vt:lpstr>PowerPoint Presentation</vt:lpstr>
      <vt:lpstr>Basic Git Commands</vt:lpstr>
      <vt:lpstr>PowerPoint Presentation</vt:lpstr>
      <vt:lpstr>PowerPoint Presentation</vt:lpstr>
      <vt:lpstr>GitHub</vt:lpstr>
      <vt:lpstr>Working with a remote repository</vt:lpstr>
      <vt:lpstr>PowerPoint Presentation</vt:lpstr>
      <vt:lpstr>PowerPoint Presentation</vt:lpstr>
      <vt:lpstr>PowerPoint Presentation</vt:lpstr>
      <vt:lpstr>PowerPoint Presentation</vt:lpstr>
      <vt:lpstr>How to access GitHub</vt:lpstr>
      <vt:lpstr>GitHub Demo</vt:lpstr>
      <vt:lpstr>More Git commands</vt:lpstr>
      <vt:lpstr>Demo </vt:lpstr>
      <vt:lpstr>Collaboration with GitHub</vt:lpstr>
      <vt:lpstr>Collaborate</vt:lpstr>
      <vt:lpstr>Collaborate</vt:lpstr>
      <vt:lpstr>Collaborate</vt:lpstr>
      <vt:lpstr>Collaborate</vt:lpstr>
      <vt:lpstr>Collaborate</vt:lpstr>
      <vt:lpstr>Collaborate</vt:lpstr>
      <vt:lpstr>Collaborate</vt:lpstr>
      <vt:lpstr>More on Collaborative Git commands</vt:lpstr>
      <vt:lpstr>Dealing with Merge 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Git Commands</vt:lpstr>
      <vt:lpstr>Access permissions on GitHub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Santhakumar, Sangeetha (STL) - contr</cp:lastModifiedBy>
  <cp:revision>1024</cp:revision>
  <cp:lastPrinted>2017-02-17T19:35:46Z</cp:lastPrinted>
  <dcterms:created xsi:type="dcterms:W3CDTF">2017-08-18T15:22:14Z</dcterms:created>
  <dcterms:modified xsi:type="dcterms:W3CDTF">2019-04-10T06:49:32Z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3981f11b-4cbb-4665-ad22-e1db2023b6cb</vt:lpwstr>
  </property>
  <property fmtid="{D5CDD505-2E9C-101B-9397-08002B2CF9AE}" pid="3" name="bjSaver">
    <vt:lpwstr>DseRlwfjcOG6d2mrmCnjw1nx0IlX+8YX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policy="06dbc50a-7c40-497c-8ead-392c4a2b388e" origin="userSelected" xmlns="http://www.boldonj</vt:lpwstr>
  </property>
  <property fmtid="{D5CDD505-2E9C-101B-9397-08002B2CF9AE}" pid="5" name="bjDocumentLabelXML-0">
    <vt:lpwstr>ames.com/2008/01/sie/internal/label"&gt;&lt;element uid="3a0f620a-74f7-4504-a030-448d9ea0e08a" value="" /&gt;&lt;element uid="id_classification_nonbusiness" value="" /&gt;&lt;element uid="0bf5a77d-3f3a-4e58-9a8a-1570d5e8454d" value="" /&gt;&lt;/sisl&gt;</vt:lpwstr>
  </property>
  <property fmtid="{D5CDD505-2E9C-101B-9397-08002B2CF9AE}" pid="6" name="bjDocumentSecurityLabel">
    <vt:lpwstr>Public</vt:lpwstr>
  </property>
  <property fmtid="{D5CDD505-2E9C-101B-9397-08002B2CF9AE}" pid="7" name="bjESIDataClassification">
    <vt:lpwstr>XYZZYPublicfwo[qei34890ty@^C@#%^11dc45</vt:lpwstr>
  </property>
</Properties>
</file>